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74" r:id="rId2"/>
    <p:sldId id="259" r:id="rId3"/>
    <p:sldId id="260" r:id="rId4"/>
    <p:sldId id="275" r:id="rId5"/>
    <p:sldId id="258" r:id="rId6"/>
    <p:sldId id="262" r:id="rId7"/>
    <p:sldId id="263" r:id="rId8"/>
    <p:sldId id="264" r:id="rId9"/>
    <p:sldId id="265" r:id="rId10"/>
    <p:sldId id="266" r:id="rId11"/>
    <p:sldId id="267" r:id="rId12"/>
    <p:sldId id="268" r:id="rId13"/>
    <p:sldId id="269" r:id="rId14"/>
    <p:sldId id="270" r:id="rId15"/>
    <p:sldId id="271" r:id="rId16"/>
    <p:sldId id="257" r:id="rId17"/>
    <p:sldId id="272" r:id="rId18"/>
    <p:sldId id="273" r:id="rId19"/>
  </p:sldIdLst>
  <p:sldSz cx="6858000" cy="9906000" type="A4"/>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6D9F66E-5EB9-4882-86FB-DCBF35E3C3E4}" styleName="Mittlere Formatvorlage 4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52" autoAdjust="0"/>
    <p:restoredTop sz="94660"/>
  </p:normalViewPr>
  <p:slideViewPr>
    <p:cSldViewPr snapToGrid="0">
      <p:cViewPr varScale="1">
        <p:scale>
          <a:sx n="75" d="100"/>
          <a:sy n="75" d="100"/>
        </p:scale>
        <p:origin x="298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250" cy="496888"/>
          </a:xfrm>
          <a:prstGeom prst="rect">
            <a:avLst/>
          </a:prstGeom>
        </p:spPr>
        <p:txBody>
          <a:bodyPr vert="horz" lIns="91429" tIns="45715" rIns="91429" bIns="45715" rtlCol="0"/>
          <a:lstStyle>
            <a:lvl1pPr algn="l">
              <a:defRPr sz="1200"/>
            </a:lvl1pPr>
          </a:lstStyle>
          <a:p>
            <a:endParaRPr lang="de-DE" dirty="0"/>
          </a:p>
        </p:txBody>
      </p:sp>
      <p:sp>
        <p:nvSpPr>
          <p:cNvPr id="3" name="Datumsplatzhalter 2"/>
          <p:cNvSpPr>
            <a:spLocks noGrp="1"/>
          </p:cNvSpPr>
          <p:nvPr>
            <p:ph type="dt" idx="1"/>
          </p:nvPr>
        </p:nvSpPr>
        <p:spPr>
          <a:xfrm>
            <a:off x="3778250" y="0"/>
            <a:ext cx="2889250" cy="496888"/>
          </a:xfrm>
          <a:prstGeom prst="rect">
            <a:avLst/>
          </a:prstGeom>
        </p:spPr>
        <p:txBody>
          <a:bodyPr vert="horz" lIns="91429" tIns="45715" rIns="91429" bIns="45715" rtlCol="0"/>
          <a:lstStyle>
            <a:lvl1pPr algn="r">
              <a:defRPr sz="1200"/>
            </a:lvl1pPr>
          </a:lstStyle>
          <a:p>
            <a:fld id="{51BE044B-E965-432F-836A-FC98E3640D88}" type="datetimeFigureOut">
              <a:rPr lang="de-DE" smtClean="0"/>
              <a:t>28.10.2026</a:t>
            </a:fld>
            <a:endParaRPr lang="de-DE" dirty="0"/>
          </a:p>
        </p:txBody>
      </p:sp>
      <p:sp>
        <p:nvSpPr>
          <p:cNvPr id="4" name="Folienbildplatzhalter 3"/>
          <p:cNvSpPr>
            <a:spLocks noGrp="1" noRot="1" noChangeAspect="1"/>
          </p:cNvSpPr>
          <p:nvPr>
            <p:ph type="sldImg" idx="2"/>
          </p:nvPr>
        </p:nvSpPr>
        <p:spPr>
          <a:xfrm>
            <a:off x="2176463" y="1241425"/>
            <a:ext cx="2316162" cy="3349625"/>
          </a:xfrm>
          <a:prstGeom prst="rect">
            <a:avLst/>
          </a:prstGeom>
          <a:noFill/>
          <a:ln w="12700">
            <a:solidFill>
              <a:prstClr val="black"/>
            </a:solidFill>
          </a:ln>
        </p:spPr>
        <p:txBody>
          <a:bodyPr vert="horz" lIns="91429" tIns="45715" rIns="91429" bIns="45715" rtlCol="0" anchor="ctr"/>
          <a:lstStyle/>
          <a:p>
            <a:endParaRPr lang="de-DE" dirty="0"/>
          </a:p>
        </p:txBody>
      </p:sp>
      <p:sp>
        <p:nvSpPr>
          <p:cNvPr id="5" name="Notizenplatzhalter 4"/>
          <p:cNvSpPr>
            <a:spLocks noGrp="1"/>
          </p:cNvSpPr>
          <p:nvPr>
            <p:ph type="body" sz="quarter" idx="3"/>
          </p:nvPr>
        </p:nvSpPr>
        <p:spPr>
          <a:xfrm>
            <a:off x="666750" y="4776789"/>
            <a:ext cx="5335588" cy="3908425"/>
          </a:xfrm>
          <a:prstGeom prst="rect">
            <a:avLst/>
          </a:prstGeom>
        </p:spPr>
        <p:txBody>
          <a:bodyPr vert="horz" lIns="91429" tIns="45715" rIns="91429" bIns="45715"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9750"/>
            <a:ext cx="2889250" cy="496888"/>
          </a:xfrm>
          <a:prstGeom prst="rect">
            <a:avLst/>
          </a:prstGeom>
        </p:spPr>
        <p:txBody>
          <a:bodyPr vert="horz" lIns="91429" tIns="45715" rIns="91429" bIns="45715" rtlCol="0" anchor="b"/>
          <a:lstStyle>
            <a:lvl1pPr algn="l">
              <a:defRPr sz="1200"/>
            </a:lvl1pPr>
          </a:lstStyle>
          <a:p>
            <a:endParaRPr lang="de-DE" dirty="0"/>
          </a:p>
        </p:txBody>
      </p:sp>
      <p:sp>
        <p:nvSpPr>
          <p:cNvPr id="7" name="Foliennummernplatzhalter 6"/>
          <p:cNvSpPr>
            <a:spLocks noGrp="1"/>
          </p:cNvSpPr>
          <p:nvPr>
            <p:ph type="sldNum" sz="quarter" idx="5"/>
          </p:nvPr>
        </p:nvSpPr>
        <p:spPr>
          <a:xfrm>
            <a:off x="3778250" y="9429750"/>
            <a:ext cx="2889250" cy="496888"/>
          </a:xfrm>
          <a:prstGeom prst="rect">
            <a:avLst/>
          </a:prstGeom>
        </p:spPr>
        <p:txBody>
          <a:bodyPr vert="horz" lIns="91429" tIns="45715" rIns="91429" bIns="45715" rtlCol="0" anchor="b"/>
          <a:lstStyle>
            <a:lvl1pPr algn="r">
              <a:defRPr sz="1200"/>
            </a:lvl1pPr>
          </a:lstStyle>
          <a:p>
            <a:fld id="{4C9F0709-B0B7-4096-A5DF-36DE3D08EF24}" type="slidenum">
              <a:rPr lang="de-DE" smtClean="0"/>
              <a:t>‹Nr.›</a:t>
            </a:fld>
            <a:endParaRPr lang="de-DE" dirty="0"/>
          </a:p>
        </p:txBody>
      </p:sp>
    </p:spTree>
    <p:extLst>
      <p:ext uri="{BB962C8B-B14F-4D97-AF65-F5344CB8AC3E}">
        <p14:creationId xmlns:p14="http://schemas.microsoft.com/office/powerpoint/2010/main" val="766756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06841EA6-A172-4D8A-98D5-98548A131C6A}" type="slidenum">
              <a:rPr lang="de-DE" smtClean="0"/>
              <a:t>6</a:t>
            </a:fld>
            <a:endParaRPr lang="de-DE"/>
          </a:p>
        </p:txBody>
      </p:sp>
    </p:spTree>
    <p:extLst>
      <p:ext uri="{BB962C8B-B14F-4D97-AF65-F5344CB8AC3E}">
        <p14:creationId xmlns:p14="http://schemas.microsoft.com/office/powerpoint/2010/main" val="1030871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de-DE"/>
              <a:t>Titelmasterformat durch Klicken bearbeiten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3854502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3952713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de-DE"/>
              <a:t>Titelmasterformat durch Klicken bearbeiten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1486855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1133087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4" name="Content Placeholder 3"/>
          <p:cNvSpPr>
            <a:spLocks noGrp="1"/>
          </p:cNvSpPr>
          <p:nvPr>
            <p:ph sz="half" idx="2"/>
          </p:nvPr>
        </p:nvSpPr>
        <p:spPr>
          <a:xfrm>
            <a:off x="472381" y="3618442"/>
            <a:ext cx="2901255" cy="532218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6" name="Content Placeholder 5"/>
          <p:cNvSpPr>
            <a:spLocks noGrp="1"/>
          </p:cNvSpPr>
          <p:nvPr>
            <p:ph sz="quarter" idx="4"/>
          </p:nvPr>
        </p:nvSpPr>
        <p:spPr>
          <a:xfrm>
            <a:off x="3471863" y="3618442"/>
            <a:ext cx="2915543" cy="532218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1394693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3501725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3008087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Titelmasterformat durch Klicken bearbeiten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272259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224109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1033757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BCC9F6E5-5069-4D2E-B41C-F71BC2C13EB2}" type="datetimeFigureOut">
              <a:rPr lang="de-DE" smtClean="0"/>
              <a:t>28.10.2026</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p:txBody>
          <a:bodyPr/>
          <a:lstStyle/>
          <a:p>
            <a:fld id="{12EC5ECE-92B4-46C8-A93A-EE1A91E32BB4}" type="slidenum">
              <a:rPr lang="de-DE" smtClean="0"/>
              <a:t>‹Nr.›</a:t>
            </a:fld>
            <a:endParaRPr lang="de-DE" dirty="0"/>
          </a:p>
        </p:txBody>
      </p:sp>
    </p:spTree>
    <p:extLst>
      <p:ext uri="{BB962C8B-B14F-4D97-AF65-F5344CB8AC3E}">
        <p14:creationId xmlns:p14="http://schemas.microsoft.com/office/powerpoint/2010/main" val="3396887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CC9F6E5-5069-4D2E-B41C-F71BC2C13EB2}" type="datetimeFigureOut">
              <a:rPr lang="de-DE" smtClean="0"/>
              <a:t>28.10.2026</a:t>
            </a:fld>
            <a:endParaRPr lang="de-DE"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2EC5ECE-92B4-46C8-A93A-EE1A91E32BB4}" type="slidenum">
              <a:rPr lang="de-DE" smtClean="0"/>
              <a:t>‹Nr.›</a:t>
            </a:fld>
            <a:endParaRPr lang="de-DE" dirty="0"/>
          </a:p>
        </p:txBody>
      </p:sp>
    </p:spTree>
    <p:extLst>
      <p:ext uri="{BB962C8B-B14F-4D97-AF65-F5344CB8AC3E}">
        <p14:creationId xmlns:p14="http://schemas.microsoft.com/office/powerpoint/2010/main" val="3587964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33.png"/></Relationships>
</file>

<file path=ppt/slides/_rels/slide6.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jpg"/><Relationship Id="rId12" Type="http://schemas.openxmlformats.org/officeDocument/2006/relationships/image" Target="../media/image43.png"/><Relationship Id="rId2" Type="http://schemas.openxmlformats.org/officeDocument/2006/relationships/notesSlide" Target="../notesSlides/notesSlide1.xml"/><Relationship Id="rId16"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20.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7.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46.pn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6.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png"/><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46.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64.jpeg"/></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46.png"/><Relationship Id="rId5" Type="http://schemas.openxmlformats.org/officeDocument/2006/relationships/image" Target="../media/image71.png"/><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84.png"/><Relationship Id="rId4" Type="http://schemas.openxmlformats.org/officeDocument/2006/relationships/image" Target="../media/image83.jpeg"/></Relationships>
</file>

<file path=ppt/slides/_rels/slide15.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46.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png"/></Relationships>
</file>

<file path=ppt/slides/_rels/slide1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92.jpeg"/></Relationships>
</file>

<file path=ppt/slides/_rels/slide1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6.jpeg"/><Relationship Id="rId7" Type="http://schemas.openxmlformats.org/officeDocument/2006/relationships/image" Target="../media/image12.pn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4.png"/><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76461" y="1684187"/>
            <a:ext cx="6391040" cy="2336800"/>
          </a:xfrm>
        </p:spPr>
        <p:txBody>
          <a:bodyPr>
            <a:normAutofit/>
          </a:bodyPr>
          <a:lstStyle/>
          <a:p>
            <a:r>
              <a:rPr lang="de-DE" sz="5400" b="1" u="sng" dirty="0">
                <a:latin typeface="Arial Black" panose="020B0A04020102020204" pitchFamily="34" charset="0"/>
                <a:cs typeface="Arial" panose="020B0604020202020204" pitchFamily="34" charset="0"/>
              </a:rPr>
              <a:t>MIETKATALOG</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993" y="3106406"/>
            <a:ext cx="5261258" cy="5261258"/>
          </a:xfrm>
          <a:prstGeom prst="rect">
            <a:avLst/>
          </a:prstGeom>
          <a:ln w="76200">
            <a:solidFill>
              <a:srgbClr val="00B050"/>
            </a:solidFill>
          </a:ln>
        </p:spPr>
      </p:pic>
      <p:sp>
        <p:nvSpPr>
          <p:cNvPr id="6" name="Rechteck 5"/>
          <p:cNvSpPr/>
          <p:nvPr/>
        </p:nvSpPr>
        <p:spPr>
          <a:xfrm>
            <a:off x="6453336" y="0"/>
            <a:ext cx="404664" cy="9525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0070C0"/>
              </a:solidFill>
            </a:endParaRPr>
          </a:p>
        </p:txBody>
      </p:sp>
      <p:sp>
        <p:nvSpPr>
          <p:cNvPr id="11" name="Rechteck 10"/>
          <p:cNvSpPr/>
          <p:nvPr/>
        </p:nvSpPr>
        <p:spPr>
          <a:xfrm rot="5400000">
            <a:off x="3024336" y="6467475"/>
            <a:ext cx="404664" cy="6453336"/>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Rechteck 11"/>
          <p:cNvSpPr/>
          <p:nvPr/>
        </p:nvSpPr>
        <p:spPr>
          <a:xfrm rot="5400000">
            <a:off x="6462736" y="9494420"/>
            <a:ext cx="404664" cy="399445"/>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Textfeld 12"/>
          <p:cNvSpPr txBox="1"/>
          <p:nvPr/>
        </p:nvSpPr>
        <p:spPr>
          <a:xfrm rot="16200000">
            <a:off x="2286000" y="4648442"/>
            <a:ext cx="8739336" cy="553998"/>
          </a:xfrm>
          <a:prstGeom prst="rect">
            <a:avLst/>
          </a:prstGeom>
          <a:noFill/>
        </p:spPr>
        <p:txBody>
          <a:bodyPr wrap="square" rtlCol="0">
            <a:spAutoFit/>
          </a:bodyPr>
          <a:lstStyle/>
          <a:p>
            <a:pPr algn="ctr"/>
            <a:r>
              <a:rPr lang="de-DE" sz="3000" b="1" dirty="0">
                <a:solidFill>
                  <a:schemeClr val="bg1"/>
                </a:solidFill>
                <a:latin typeface="Arial" panose="020B0604020202020204" pitchFamily="34" charset="0"/>
                <a:cs typeface="Arial" panose="020B0604020202020204" pitchFamily="34" charset="0"/>
              </a:rPr>
              <a:t>www.schaefer-baustoffe.de</a:t>
            </a:r>
          </a:p>
        </p:txBody>
      </p:sp>
      <p:sp>
        <p:nvSpPr>
          <p:cNvPr id="15" name="Textfeld 14"/>
          <p:cNvSpPr txBox="1"/>
          <p:nvPr/>
        </p:nvSpPr>
        <p:spPr>
          <a:xfrm>
            <a:off x="463550" y="9500313"/>
            <a:ext cx="5783300" cy="400110"/>
          </a:xfrm>
          <a:prstGeom prst="rect">
            <a:avLst/>
          </a:prstGeom>
          <a:noFill/>
        </p:spPr>
        <p:txBody>
          <a:bodyPr wrap="square" rtlCol="0">
            <a:spAutoFit/>
          </a:bodyPr>
          <a:lstStyle/>
          <a:p>
            <a:pPr algn="ctr"/>
            <a:r>
              <a:rPr lang="de-DE" sz="2000" b="1" dirty="0">
                <a:solidFill>
                  <a:schemeClr val="bg1"/>
                </a:solidFill>
                <a:latin typeface="Arial" panose="020B0604020202020204" pitchFamily="34" charset="0"/>
                <a:cs typeface="Arial" panose="020B0604020202020204" pitchFamily="34" charset="0"/>
              </a:rPr>
              <a:t>67681 Wartenberg-Rohrbach  Kaiserstraße 48</a:t>
            </a:r>
          </a:p>
        </p:txBody>
      </p:sp>
      <p:sp>
        <p:nvSpPr>
          <p:cNvPr id="16" name="Textfeld 15"/>
          <p:cNvSpPr txBox="1"/>
          <p:nvPr/>
        </p:nvSpPr>
        <p:spPr>
          <a:xfrm>
            <a:off x="995717" y="8660046"/>
            <a:ext cx="4752528" cy="646331"/>
          </a:xfrm>
          <a:prstGeom prst="rect">
            <a:avLst/>
          </a:prstGeom>
          <a:noFill/>
        </p:spPr>
        <p:txBody>
          <a:bodyPr wrap="square" rtlCol="0">
            <a:spAutoFit/>
          </a:bodyPr>
          <a:lstStyle/>
          <a:p>
            <a:pPr algn="ctr"/>
            <a:r>
              <a:rPr lang="de-DE" sz="3600" b="1" dirty="0">
                <a:latin typeface="Arial" panose="020B0604020202020204" pitchFamily="34" charset="0"/>
                <a:cs typeface="Arial" panose="020B0604020202020204" pitchFamily="34" charset="0"/>
              </a:rPr>
              <a:t>Tel.: 06302 – 92 10 0</a:t>
            </a:r>
          </a:p>
        </p:txBody>
      </p:sp>
      <p:sp>
        <p:nvSpPr>
          <p:cNvPr id="4" name="AutoShape 4" descr="dvise-0tx:$*$\\w2k8-server\david\archive\user\10030000\in\I8B35A67.$01"/>
          <p:cNvSpPr>
            <a:spLocks noChangeAspect="1" noChangeArrowheads="1"/>
          </p:cNvSpPr>
          <p:nvPr/>
        </p:nvSpPr>
        <p:spPr bwMode="auto">
          <a:xfrm>
            <a:off x="215900" y="396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dirty="0"/>
          </a:p>
        </p:txBody>
      </p:sp>
      <p:sp>
        <p:nvSpPr>
          <p:cNvPr id="2" name="Textfeld 1">
            <a:extLst>
              <a:ext uri="{FF2B5EF4-FFF2-40B4-BE49-F238E27FC236}">
                <a16:creationId xmlns:a16="http://schemas.microsoft.com/office/drawing/2014/main" id="{9F42B548-4AD6-4A10-879C-D9DDA579D1BC}"/>
              </a:ext>
            </a:extLst>
          </p:cNvPr>
          <p:cNvSpPr txBox="1"/>
          <p:nvPr/>
        </p:nvSpPr>
        <p:spPr>
          <a:xfrm>
            <a:off x="1939663" y="2368416"/>
            <a:ext cx="2809771" cy="769441"/>
          </a:xfrm>
          <a:prstGeom prst="rect">
            <a:avLst/>
          </a:prstGeom>
          <a:noFill/>
        </p:spPr>
        <p:txBody>
          <a:bodyPr wrap="square" rtlCol="0">
            <a:spAutoFit/>
          </a:bodyPr>
          <a:lstStyle/>
          <a:p>
            <a:pPr algn="ctr"/>
            <a:r>
              <a:rPr lang="de-DE" sz="3200" b="1" dirty="0">
                <a:solidFill>
                  <a:srgbClr val="0070C0"/>
                </a:solidFill>
                <a:latin typeface="Arial Black" panose="020B0A04020102020204" pitchFamily="34" charset="0"/>
              </a:rPr>
              <a:t> </a:t>
            </a:r>
            <a:r>
              <a:rPr lang="de-DE" sz="4400" b="1" dirty="0">
                <a:solidFill>
                  <a:srgbClr val="00B050"/>
                </a:solidFill>
                <a:latin typeface="Arial Black" panose="020B0A04020102020204" pitchFamily="34" charset="0"/>
              </a:rPr>
              <a:t>2026</a:t>
            </a:r>
            <a:endParaRPr lang="de-DE" sz="3200" b="1" dirty="0">
              <a:solidFill>
                <a:srgbClr val="00B050"/>
              </a:solidFill>
              <a:latin typeface="Arial Black" panose="020B0A04020102020204" pitchFamily="34" charset="0"/>
            </a:endParaRPr>
          </a:p>
        </p:txBody>
      </p:sp>
      <p:sp>
        <p:nvSpPr>
          <p:cNvPr id="9" name="Textfeld 8"/>
          <p:cNvSpPr txBox="1"/>
          <p:nvPr/>
        </p:nvSpPr>
        <p:spPr>
          <a:xfrm rot="16200000">
            <a:off x="-820523" y="8382029"/>
            <a:ext cx="1934668" cy="276999"/>
          </a:xfrm>
          <a:prstGeom prst="rect">
            <a:avLst/>
          </a:prstGeom>
          <a:noFill/>
        </p:spPr>
        <p:txBody>
          <a:bodyPr wrap="square" rtlCol="0">
            <a:spAutoFit/>
          </a:bodyPr>
          <a:lstStyle/>
          <a:p>
            <a:r>
              <a:rPr lang="de-DE" sz="1200" b="1" dirty="0"/>
              <a:t>Stand: 06.07.2026</a:t>
            </a:r>
          </a:p>
        </p:txBody>
      </p:sp>
      <p:pic>
        <p:nvPicPr>
          <p:cNvPr id="19" name="Grafik 18">
            <a:extLst>
              <a:ext uri="{FF2B5EF4-FFF2-40B4-BE49-F238E27FC236}">
                <a16:creationId xmlns:a16="http://schemas.microsoft.com/office/drawing/2014/main" id="{1FE71281-E954-732D-A948-74AF0F23FB0A}"/>
              </a:ext>
            </a:extLst>
          </p:cNvPr>
          <p:cNvPicPr>
            <a:picLocks noChangeAspect="1"/>
          </p:cNvPicPr>
          <p:nvPr/>
        </p:nvPicPr>
        <p:blipFill>
          <a:blip r:embed="rId3"/>
          <a:stretch>
            <a:fillRect/>
          </a:stretch>
        </p:blipFill>
        <p:spPr>
          <a:xfrm>
            <a:off x="518048" y="212967"/>
            <a:ext cx="5886450" cy="1476375"/>
          </a:xfrm>
          <a:prstGeom prst="rect">
            <a:avLst/>
          </a:prstGeom>
        </p:spPr>
      </p:pic>
      <p:pic>
        <p:nvPicPr>
          <p:cNvPr id="7" name="Grafik 6">
            <a:extLst>
              <a:ext uri="{FF2B5EF4-FFF2-40B4-BE49-F238E27FC236}">
                <a16:creationId xmlns:a16="http://schemas.microsoft.com/office/drawing/2014/main" id="{EADBA0F2-322F-19BB-11AF-779CEDD83BE9}"/>
              </a:ext>
            </a:extLst>
          </p:cNvPr>
          <p:cNvPicPr>
            <a:picLocks noChangeAspect="1"/>
          </p:cNvPicPr>
          <p:nvPr/>
        </p:nvPicPr>
        <p:blipFill>
          <a:blip r:embed="rId4"/>
          <a:stretch>
            <a:fillRect/>
          </a:stretch>
        </p:blipFill>
        <p:spPr>
          <a:xfrm>
            <a:off x="1844760" y="6150839"/>
            <a:ext cx="346776" cy="350545"/>
          </a:xfrm>
          <a:prstGeom prst="rect">
            <a:avLst/>
          </a:prstGeom>
        </p:spPr>
      </p:pic>
    </p:spTree>
    <p:extLst>
      <p:ext uri="{BB962C8B-B14F-4D97-AF65-F5344CB8AC3E}">
        <p14:creationId xmlns:p14="http://schemas.microsoft.com/office/powerpoint/2010/main" val="235211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 name="Tabelle 64"/>
          <p:cNvGraphicFramePr>
            <a:graphicFrameLocks noGrp="1"/>
          </p:cNvGraphicFramePr>
          <p:nvPr>
            <p:extLst>
              <p:ext uri="{D42A27DB-BD31-4B8C-83A1-F6EECF244321}">
                <p14:modId xmlns:p14="http://schemas.microsoft.com/office/powerpoint/2010/main" val="3920437194"/>
              </p:ext>
            </p:extLst>
          </p:nvPr>
        </p:nvGraphicFramePr>
        <p:xfrm>
          <a:off x="-37874" y="531069"/>
          <a:ext cx="6895874" cy="8532000"/>
        </p:xfrm>
        <a:graphic>
          <a:graphicData uri="http://schemas.openxmlformats.org/drawingml/2006/table">
            <a:tbl>
              <a:tblPr firstRow="1" bandRow="1">
                <a:tableStyleId>{2D5ABB26-0587-4C30-8999-92F81FD0307C}</a:tableStyleId>
              </a:tblPr>
              <a:tblGrid>
                <a:gridCol w="1585320">
                  <a:extLst>
                    <a:ext uri="{9D8B030D-6E8A-4147-A177-3AD203B41FA5}">
                      <a16:colId xmlns:a16="http://schemas.microsoft.com/office/drawing/2014/main" val="2766396607"/>
                    </a:ext>
                  </a:extLst>
                </a:gridCol>
                <a:gridCol w="2024187">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40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000" dirty="0">
                        <a:solidFill>
                          <a:srgbClr val="FF0000"/>
                        </a:solidFill>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r>
                        <a:rPr lang="de-DE" sz="1600" b="1" dirty="0"/>
                        <a:t>55,-</a:t>
                      </a:r>
                      <a:r>
                        <a:rPr lang="de-DE" sz="1600" b="1" baseline="0" dirty="0"/>
                        <a:t> €</a:t>
                      </a:r>
                      <a:r>
                        <a:rPr lang="de-DE" sz="1600" b="1" dirty="0"/>
                        <a:t>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p>
                      <a:pPr algn="ctr"/>
                      <a:r>
                        <a:rPr lang="de-DE" sz="1600" b="1" dirty="0"/>
                        <a:t>110,-</a:t>
                      </a:r>
                      <a:r>
                        <a:rPr lang="de-DE" sz="1600" b="1" baseline="0" dirty="0"/>
                        <a:t> </a:t>
                      </a: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endParaRPr lang="de-DE" sz="1600" b="1" dirty="0"/>
                    </a:p>
                    <a:p>
                      <a:pPr algn="ctr"/>
                      <a:r>
                        <a:rPr lang="de-DE" sz="1600" b="1" dirty="0"/>
                        <a:t>100,-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p>
                      <a:pPr algn="ctr"/>
                      <a:r>
                        <a:rPr lang="de-DE" sz="1600" b="1" dirty="0"/>
                        <a:t>10,00 €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b="1"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endParaRPr lang="de-DE" sz="1600" b="1" dirty="0"/>
                    </a:p>
                    <a:p>
                      <a:pPr algn="ctr"/>
                      <a:r>
                        <a:rPr lang="de-DE" sz="1600" b="1" dirty="0"/>
                        <a:t>70,-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r>
                        <a:rPr lang="de-DE" sz="1600" b="1" dirty="0"/>
                        <a:t>110,-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r>
                        <a:rPr lang="de-DE" sz="1600" b="1" dirty="0"/>
                        <a:t>100,-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r>
                        <a:rPr lang="de-DE" sz="1600" b="1" dirty="0"/>
                        <a:t>10,00 €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dirty="0">
                        <a:solidFill>
                          <a:srgbClr val="FF0000"/>
                        </a:solidFill>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r>
                        <a:rPr lang="de-DE" sz="1600" b="1" dirty="0"/>
                        <a:t>85,-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r>
                        <a:rPr lang="de-DE" sz="1600" b="1" dirty="0"/>
                        <a:t>135,-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r>
                        <a:rPr lang="de-DE" sz="1600" b="1" dirty="0"/>
                        <a:t>125,-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r>
                        <a:rPr lang="de-DE" sz="1600" b="1" dirty="0"/>
                        <a:t>12,00 €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dirty="0">
                        <a:solidFill>
                          <a:srgbClr val="FF0000"/>
                        </a:solidFill>
                      </a:endParaRPr>
                    </a:p>
                    <a:p>
                      <a:pPr lvl="0"/>
                      <a:endParaRPr lang="de-DE" sz="1000" dirty="0">
                        <a:solidFill>
                          <a:srgbClr val="FF0000"/>
                        </a:solidFill>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160,-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240,-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230,-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20,00 €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41511024"/>
                  </a:ext>
                </a:extLst>
              </a:tr>
            </a:tbl>
          </a:graphicData>
        </a:graphic>
      </p:graphicFrame>
      <p:pic>
        <p:nvPicPr>
          <p:cNvPr id="37" name="Grafik 36">
            <a:extLst>
              <a:ext uri="{FF2B5EF4-FFF2-40B4-BE49-F238E27FC236}">
                <a16:creationId xmlns:a16="http://schemas.microsoft.com/office/drawing/2014/main" id="{9B543AE4-D9BB-4749-A46C-7989CCCF1757}"/>
              </a:ext>
            </a:extLst>
          </p:cNvPr>
          <p:cNvPicPr>
            <a:picLocks noChangeAspect="1"/>
          </p:cNvPicPr>
          <p:nvPr/>
        </p:nvPicPr>
        <p:blipFill rotWithShape="1">
          <a:blip r:embed="rId2"/>
          <a:srcRect l="4451" t="15026" r="4111" b="17394"/>
          <a:stretch/>
        </p:blipFill>
        <p:spPr>
          <a:xfrm>
            <a:off x="-5737403" y="2241798"/>
            <a:ext cx="1398805" cy="774338"/>
          </a:xfrm>
          <a:prstGeom prst="rect">
            <a:avLst/>
          </a:prstGeom>
        </p:spPr>
      </p:pic>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17046" t="8038" r="16608" b="9405"/>
          <a:stretch/>
        </p:blipFill>
        <p:spPr>
          <a:xfrm>
            <a:off x="-5586984" y="4111320"/>
            <a:ext cx="1256077" cy="1170373"/>
          </a:xfrm>
          <a:prstGeom prst="rect">
            <a:avLst/>
          </a:prstGeom>
        </p:spPr>
      </p:pic>
      <p:grpSp>
        <p:nvGrpSpPr>
          <p:cNvPr id="52" name="Gruppieren 51"/>
          <p:cNvGrpSpPr/>
          <p:nvPr/>
        </p:nvGrpSpPr>
        <p:grpSpPr>
          <a:xfrm>
            <a:off x="-639452" y="9469510"/>
            <a:ext cx="8136904" cy="432854"/>
            <a:chOff x="-639452" y="8711146"/>
            <a:chExt cx="8136904" cy="432854"/>
          </a:xfrm>
        </p:grpSpPr>
        <p:sp>
          <p:nvSpPr>
            <p:cNvPr id="5" name="Rechteck 4"/>
            <p:cNvSpPr/>
            <p:nvPr/>
          </p:nvSpPr>
          <p:spPr>
            <a:xfrm>
              <a:off x="0" y="8711146"/>
              <a:ext cx="6858000" cy="43285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00"/>
                </a:solidFill>
              </a:endParaRPr>
            </a:p>
          </p:txBody>
        </p:sp>
        <p:sp>
          <p:nvSpPr>
            <p:cNvPr id="6" name="Textfeld 5"/>
            <p:cNvSpPr txBox="1"/>
            <p:nvPr/>
          </p:nvSpPr>
          <p:spPr>
            <a:xfrm>
              <a:off x="-639452" y="8727518"/>
              <a:ext cx="8136904" cy="400110"/>
            </a:xfrm>
            <a:prstGeom prst="rect">
              <a:avLst/>
            </a:prstGeom>
            <a:noFill/>
          </p:spPr>
          <p:txBody>
            <a:bodyPr wrap="square" rtlCol="0">
              <a:spAutoFit/>
            </a:bodyPr>
            <a:lstStyle/>
            <a:p>
              <a:pPr algn="ctr"/>
              <a:endParaRPr lang="de-DE" sz="2000" b="1" dirty="0">
                <a:solidFill>
                  <a:srgbClr val="FFFF00"/>
                </a:solidFill>
                <a:latin typeface="Arial" panose="020B0604020202020204" pitchFamily="34" charset="0"/>
                <a:cs typeface="Arial" panose="020B0604020202020204" pitchFamily="34" charset="0"/>
              </a:endParaRPr>
            </a:p>
          </p:txBody>
        </p:sp>
      </p:grpSp>
      <p:sp>
        <p:nvSpPr>
          <p:cNvPr id="7" name="Rechteck 6"/>
          <p:cNvSpPr/>
          <p:nvPr/>
        </p:nvSpPr>
        <p:spPr>
          <a:xfrm>
            <a:off x="0" y="6044"/>
            <a:ext cx="6852818" cy="4328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1782" y="-13892"/>
            <a:ext cx="2592288"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Bagger</a:t>
            </a:r>
          </a:p>
        </p:txBody>
      </p:sp>
      <p:sp>
        <p:nvSpPr>
          <p:cNvPr id="34" name="Rechteck 33"/>
          <p:cNvSpPr/>
          <p:nvPr/>
        </p:nvSpPr>
        <p:spPr>
          <a:xfrm>
            <a:off x="-5811219" y="1113007"/>
            <a:ext cx="3429000" cy="1046440"/>
          </a:xfrm>
          <a:prstGeom prst="rect">
            <a:avLst/>
          </a:prstGeom>
        </p:spPr>
        <p:txBody>
          <a:bodyPr>
            <a:spAutoFit/>
          </a:bodyPr>
          <a:lstStyle/>
          <a:p>
            <a:r>
              <a:rPr lang="de-DE" sz="1100" b="1" u="sng" dirty="0">
                <a:latin typeface="Arial" panose="020B0604020202020204" pitchFamily="34" charset="0"/>
                <a:cs typeface="Arial" panose="020B0604020202020204" pitchFamily="34" charset="0"/>
              </a:rPr>
              <a:t>Kubota Radlader RO65 HW</a:t>
            </a:r>
          </a:p>
          <a:p>
            <a:r>
              <a:rPr lang="de-DE" sz="1000" b="1" dirty="0">
                <a:latin typeface="Arial" panose="020B0604020202020204" pitchFamily="34" charset="0"/>
                <a:cs typeface="Arial" panose="020B0604020202020204" pitchFamily="34" charset="0"/>
              </a:rPr>
              <a:t>Gewicht:	   4675 kg</a:t>
            </a:r>
          </a:p>
          <a:p>
            <a:r>
              <a:rPr lang="de-DE" sz="1000" b="1" dirty="0">
                <a:latin typeface="Arial" panose="020B0604020202020204" pitchFamily="34" charset="0"/>
                <a:cs typeface="Arial" panose="020B0604020202020204" pitchFamily="34" charset="0"/>
              </a:rPr>
              <a:t>Gesamtbreite:     1680 mm</a:t>
            </a:r>
          </a:p>
          <a:p>
            <a:r>
              <a:rPr lang="de-DE" sz="1000" b="1" dirty="0">
                <a:latin typeface="Arial" panose="020B0604020202020204" pitchFamily="34" charset="0"/>
                <a:cs typeface="Arial" panose="020B0604020202020204" pitchFamily="34" charset="0"/>
              </a:rPr>
              <a:t>Transportlänge:  5195 mm</a:t>
            </a:r>
          </a:p>
          <a:p>
            <a:r>
              <a:rPr lang="de-DE" sz="1000" b="1" dirty="0">
                <a:latin typeface="Arial" panose="020B0604020202020204" pitchFamily="34" charset="0"/>
                <a:cs typeface="Arial" panose="020B0604020202020204" pitchFamily="34" charset="0"/>
              </a:rPr>
              <a:t>Höhe: 	   2480 mm</a:t>
            </a:r>
          </a:p>
          <a:p>
            <a:r>
              <a:rPr lang="de-DE" sz="1000" b="1" dirty="0">
                <a:latin typeface="Arial" panose="020B0604020202020204" pitchFamily="34" charset="0"/>
                <a:cs typeface="Arial" panose="020B0604020202020204" pitchFamily="34" charset="0"/>
              </a:rPr>
              <a:t>Schaufelinhalt:	   0,65-0,89 m³</a:t>
            </a:r>
          </a:p>
        </p:txBody>
      </p:sp>
      <p:sp>
        <p:nvSpPr>
          <p:cNvPr id="38" name="Textfeld 37"/>
          <p:cNvSpPr txBox="1"/>
          <p:nvPr/>
        </p:nvSpPr>
        <p:spPr>
          <a:xfrm>
            <a:off x="-3198620" y="-161583"/>
            <a:ext cx="1080120" cy="323165"/>
          </a:xfrm>
          <a:prstGeom prst="rect">
            <a:avLst/>
          </a:prstGeom>
          <a:noFill/>
        </p:spPr>
        <p:txBody>
          <a:bodyPr wrap="square" rtlCol="0">
            <a:spAutoFit/>
          </a:bodyPr>
          <a:lstStyle/>
          <a:p>
            <a:pPr algn="ctr"/>
            <a:r>
              <a:rPr lang="de-DE" sz="1500" b="1" dirty="0"/>
              <a:t>90,00 €</a:t>
            </a:r>
          </a:p>
        </p:txBody>
      </p:sp>
      <p:sp>
        <p:nvSpPr>
          <p:cNvPr id="39" name="Textfeld 38"/>
          <p:cNvSpPr txBox="1"/>
          <p:nvPr/>
        </p:nvSpPr>
        <p:spPr>
          <a:xfrm>
            <a:off x="-3251204" y="65851"/>
            <a:ext cx="1107463" cy="323165"/>
          </a:xfrm>
          <a:prstGeom prst="rect">
            <a:avLst/>
          </a:prstGeom>
          <a:noFill/>
        </p:spPr>
        <p:txBody>
          <a:bodyPr wrap="square" rtlCol="0">
            <a:spAutoFit/>
          </a:bodyPr>
          <a:lstStyle/>
          <a:p>
            <a:pPr algn="ctr"/>
            <a:r>
              <a:rPr lang="de-DE" sz="1500" b="1" dirty="0"/>
              <a:t>145,00 €</a:t>
            </a:r>
          </a:p>
        </p:txBody>
      </p:sp>
      <p:sp>
        <p:nvSpPr>
          <p:cNvPr id="40" name="Textfeld 39"/>
          <p:cNvSpPr txBox="1"/>
          <p:nvPr/>
        </p:nvSpPr>
        <p:spPr>
          <a:xfrm>
            <a:off x="-3235196" y="288754"/>
            <a:ext cx="1080120" cy="323165"/>
          </a:xfrm>
          <a:prstGeom prst="rect">
            <a:avLst/>
          </a:prstGeom>
          <a:noFill/>
        </p:spPr>
        <p:txBody>
          <a:bodyPr wrap="square" rtlCol="0">
            <a:spAutoFit/>
          </a:bodyPr>
          <a:lstStyle/>
          <a:p>
            <a:pPr algn="ctr"/>
            <a:r>
              <a:rPr lang="de-DE" sz="1500" b="1" dirty="0"/>
              <a:t>135,00 €</a:t>
            </a:r>
          </a:p>
        </p:txBody>
      </p:sp>
      <p:sp>
        <p:nvSpPr>
          <p:cNvPr id="41" name="Textfeld 40"/>
          <p:cNvSpPr txBox="1"/>
          <p:nvPr/>
        </p:nvSpPr>
        <p:spPr>
          <a:xfrm>
            <a:off x="-3220325" y="528953"/>
            <a:ext cx="1116124" cy="323165"/>
          </a:xfrm>
          <a:prstGeom prst="rect">
            <a:avLst/>
          </a:prstGeom>
          <a:noFill/>
        </p:spPr>
        <p:txBody>
          <a:bodyPr wrap="square" rtlCol="0">
            <a:spAutoFit/>
          </a:bodyPr>
          <a:lstStyle/>
          <a:p>
            <a:pPr algn="ctr"/>
            <a:r>
              <a:rPr lang="de-DE" sz="1500" b="1" dirty="0"/>
              <a:t>10,00 €</a:t>
            </a:r>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74180" y="-200167"/>
            <a:ext cx="1740352" cy="1184502"/>
          </a:xfrm>
          <a:prstGeom prst="rect">
            <a:avLst/>
          </a:prstGeom>
        </p:spPr>
      </p:pic>
      <p:pic>
        <p:nvPicPr>
          <p:cNvPr id="3" name="Grafik 2"/>
          <p:cNvPicPr>
            <a:picLocks noChangeAspect="1"/>
          </p:cNvPicPr>
          <p:nvPr/>
        </p:nvPicPr>
        <p:blipFill rotWithShape="1">
          <a:blip r:embed="rId5" cstate="print">
            <a:extLst>
              <a:ext uri="{28A0092B-C50C-407E-A947-70E740481C1C}">
                <a14:useLocalDpi xmlns:a14="http://schemas.microsoft.com/office/drawing/2010/main" val="0"/>
              </a:ext>
            </a:extLst>
          </a:blip>
          <a:srcRect l="3476" r="2928"/>
          <a:stretch/>
        </p:blipFill>
        <p:spPr>
          <a:xfrm>
            <a:off x="0" y="4555988"/>
            <a:ext cx="1353809" cy="955369"/>
          </a:xfrm>
          <a:prstGeom prst="rect">
            <a:avLst/>
          </a:prstGeom>
        </p:spPr>
      </p:pic>
      <p:sp>
        <p:nvSpPr>
          <p:cNvPr id="12" name="Rechteck 11"/>
          <p:cNvSpPr/>
          <p:nvPr/>
        </p:nvSpPr>
        <p:spPr>
          <a:xfrm>
            <a:off x="-3382121" y="1090027"/>
            <a:ext cx="995785" cy="215444"/>
          </a:xfrm>
          <a:prstGeom prst="rect">
            <a:avLst/>
          </a:prstGeom>
        </p:spPr>
        <p:txBody>
          <a:bodyPr wrap="none">
            <a:spAutoFit/>
          </a:bodyPr>
          <a:lstStyle/>
          <a:p>
            <a:pPr lvl="0"/>
            <a:r>
              <a:rPr lang="de-DE" sz="800" dirty="0">
                <a:solidFill>
                  <a:srgbClr val="FF0000"/>
                </a:solidFill>
              </a:rPr>
              <a:t>Artikel - #: 0600005</a:t>
            </a:r>
          </a:p>
        </p:txBody>
      </p:sp>
      <p:sp>
        <p:nvSpPr>
          <p:cNvPr id="13" name="Textfeld 12"/>
          <p:cNvSpPr txBox="1"/>
          <p:nvPr/>
        </p:nvSpPr>
        <p:spPr>
          <a:xfrm>
            <a:off x="-5144794" y="9834464"/>
            <a:ext cx="3744416" cy="369332"/>
          </a:xfrm>
          <a:prstGeom prst="rect">
            <a:avLst/>
          </a:prstGeom>
          <a:noFill/>
        </p:spPr>
        <p:txBody>
          <a:bodyPr wrap="square" rtlCol="0">
            <a:spAutoFit/>
          </a:bodyPr>
          <a:lstStyle/>
          <a:p>
            <a:r>
              <a:rPr lang="de-DE" dirty="0"/>
              <a:t>Alle Preise sind Abholpreise</a:t>
            </a:r>
          </a:p>
        </p:txBody>
      </p:sp>
      <p:pic>
        <p:nvPicPr>
          <p:cNvPr id="35" name="Grafik 34">
            <a:extLst>
              <a:ext uri="{FF2B5EF4-FFF2-40B4-BE49-F238E27FC236}">
                <a16:creationId xmlns:a16="http://schemas.microsoft.com/office/drawing/2014/main" id="{6D6B1E22-B293-4433-9AFB-9A6E48374E15}"/>
              </a:ext>
            </a:extLst>
          </p:cNvPr>
          <p:cNvPicPr>
            <a:picLocks noChangeAspect="1"/>
          </p:cNvPicPr>
          <p:nvPr/>
        </p:nvPicPr>
        <p:blipFill rotWithShape="1">
          <a:blip r:embed="rId6"/>
          <a:srcRect l="9508" t="1266" r="9218" b="1418"/>
          <a:stretch/>
        </p:blipFill>
        <p:spPr>
          <a:xfrm>
            <a:off x="291857" y="6103637"/>
            <a:ext cx="917200" cy="1098251"/>
          </a:xfrm>
          <a:prstGeom prst="rect">
            <a:avLst/>
          </a:prstGeom>
        </p:spPr>
      </p:pic>
      <p:sp>
        <p:nvSpPr>
          <p:cNvPr id="10" name="Textfeld 9"/>
          <p:cNvSpPr txBox="1"/>
          <p:nvPr/>
        </p:nvSpPr>
        <p:spPr>
          <a:xfrm>
            <a:off x="0" y="9550485"/>
            <a:ext cx="578644" cy="261610"/>
          </a:xfrm>
          <a:prstGeom prst="rect">
            <a:avLst/>
          </a:prstGeom>
          <a:noFill/>
        </p:spPr>
        <p:txBody>
          <a:bodyPr wrap="square" rtlCol="0">
            <a:spAutoFit/>
          </a:bodyPr>
          <a:lstStyle/>
          <a:p>
            <a:r>
              <a:rPr lang="de-DE" sz="1100" dirty="0">
                <a:solidFill>
                  <a:schemeClr val="bg1"/>
                </a:solidFill>
              </a:rPr>
              <a:t>Seite 2</a:t>
            </a:r>
          </a:p>
        </p:txBody>
      </p:sp>
      <p:pic>
        <p:nvPicPr>
          <p:cNvPr id="14" name="Grafik 13">
            <a:extLst>
              <a:ext uri="{FF2B5EF4-FFF2-40B4-BE49-F238E27FC236}">
                <a16:creationId xmlns:a16="http://schemas.microsoft.com/office/drawing/2014/main" id="{E12649F7-7D4A-4DBB-F69B-91FB5F18B6FB}"/>
              </a:ext>
            </a:extLst>
          </p:cNvPr>
          <p:cNvPicPr>
            <a:picLocks noChangeAspect="1"/>
          </p:cNvPicPr>
          <p:nvPr/>
        </p:nvPicPr>
        <p:blipFill>
          <a:blip r:embed="rId7"/>
          <a:stretch>
            <a:fillRect/>
          </a:stretch>
        </p:blipFill>
        <p:spPr>
          <a:xfrm>
            <a:off x="95364" y="2925220"/>
            <a:ext cx="1285654" cy="955369"/>
          </a:xfrm>
          <a:prstGeom prst="rect">
            <a:avLst/>
          </a:prstGeom>
        </p:spPr>
      </p:pic>
      <p:pic>
        <p:nvPicPr>
          <p:cNvPr id="18" name="Grafik 17">
            <a:extLst>
              <a:ext uri="{FF2B5EF4-FFF2-40B4-BE49-F238E27FC236}">
                <a16:creationId xmlns:a16="http://schemas.microsoft.com/office/drawing/2014/main" id="{57C6AB8B-C3B0-D1D7-272B-5F850FE8AD23}"/>
              </a:ext>
            </a:extLst>
          </p:cNvPr>
          <p:cNvPicPr>
            <a:picLocks noChangeAspect="1"/>
          </p:cNvPicPr>
          <p:nvPr/>
        </p:nvPicPr>
        <p:blipFill>
          <a:blip r:embed="rId8"/>
          <a:stretch>
            <a:fillRect/>
          </a:stretch>
        </p:blipFill>
        <p:spPr>
          <a:xfrm>
            <a:off x="125763" y="7826102"/>
            <a:ext cx="1261432" cy="992497"/>
          </a:xfrm>
          <a:prstGeom prst="rect">
            <a:avLst/>
          </a:prstGeom>
        </p:spPr>
      </p:pic>
      <p:pic>
        <p:nvPicPr>
          <p:cNvPr id="19" name="Grafik 18">
            <a:extLst>
              <a:ext uri="{FF2B5EF4-FFF2-40B4-BE49-F238E27FC236}">
                <a16:creationId xmlns:a16="http://schemas.microsoft.com/office/drawing/2014/main" id="{0EAA1476-2E21-9780-CCA9-01F07BFE9D9F}"/>
              </a:ext>
            </a:extLst>
          </p:cNvPr>
          <p:cNvPicPr>
            <a:picLocks noChangeAspect="1"/>
          </p:cNvPicPr>
          <p:nvPr/>
        </p:nvPicPr>
        <p:blipFill>
          <a:blip r:embed="rId9"/>
          <a:stretch>
            <a:fillRect/>
          </a:stretch>
        </p:blipFill>
        <p:spPr>
          <a:xfrm>
            <a:off x="-3952938" y="2111564"/>
            <a:ext cx="1753369" cy="1170373"/>
          </a:xfrm>
          <a:prstGeom prst="rect">
            <a:avLst/>
          </a:prstGeom>
        </p:spPr>
      </p:pic>
      <p:sp>
        <p:nvSpPr>
          <p:cNvPr id="27" name="Textfeld 26">
            <a:extLst>
              <a:ext uri="{FF2B5EF4-FFF2-40B4-BE49-F238E27FC236}">
                <a16:creationId xmlns:a16="http://schemas.microsoft.com/office/drawing/2014/main" id="{84ABFA83-03E2-2D8D-47BD-2B541DD6B510}"/>
              </a:ext>
            </a:extLst>
          </p:cNvPr>
          <p:cNvSpPr txBox="1"/>
          <p:nvPr/>
        </p:nvSpPr>
        <p:spPr>
          <a:xfrm>
            <a:off x="-1012736" y="9443292"/>
            <a:ext cx="9344416"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chemeClr val="bg1"/>
                </a:solidFill>
                <a:effectLst/>
                <a:uLnTx/>
                <a:uFillTx/>
                <a:latin typeface="Calibri" panose="020F0502020204030204"/>
                <a:ea typeface="+mn-ea"/>
                <a:cs typeface="+mn-cs"/>
              </a:rPr>
              <a:t>&gt;&gt; Preise sind gültig für max. 8 Betriebsstunden je Tag &lt;&lt;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chemeClr val="bg1"/>
                </a:solidFill>
                <a:effectLst/>
                <a:uLnTx/>
                <a:uFillTx/>
                <a:latin typeface="Calibri" panose="020F0502020204030204"/>
                <a:ea typeface="+mn-ea"/>
                <a:cs typeface="+mn-cs"/>
              </a:rPr>
              <a:t>*Die Versicherung beläuft sich pro Kalendertag </a:t>
            </a:r>
            <a:r>
              <a:rPr kumimoji="0" lang="de-DE" sz="1200" b="1" i="0" u="sng" strike="noStrike" kern="1200" cap="none" spc="0" normalizeH="0" baseline="0" noProof="0" dirty="0">
                <a:ln>
                  <a:noFill/>
                </a:ln>
                <a:solidFill>
                  <a:schemeClr val="bg1"/>
                </a:solidFill>
                <a:effectLst/>
                <a:uLnTx/>
                <a:uFillTx/>
                <a:latin typeface="Calibri" panose="020F0502020204030204"/>
                <a:ea typeface="+mn-ea"/>
                <a:cs typeface="+mn-cs"/>
              </a:rPr>
              <a:t>-  alle Preise sind Abholpreise zzgl. 19 % MwSt.* </a:t>
            </a:r>
          </a:p>
        </p:txBody>
      </p:sp>
      <p:sp>
        <p:nvSpPr>
          <p:cNvPr id="29" name="Textfeld 28">
            <a:extLst>
              <a:ext uri="{FF2B5EF4-FFF2-40B4-BE49-F238E27FC236}">
                <a16:creationId xmlns:a16="http://schemas.microsoft.com/office/drawing/2014/main" id="{838EDB30-7CD1-B5A5-0315-E245C4B761C9}"/>
              </a:ext>
            </a:extLst>
          </p:cNvPr>
          <p:cNvSpPr txBox="1"/>
          <p:nvPr/>
        </p:nvSpPr>
        <p:spPr>
          <a:xfrm>
            <a:off x="3474260" y="9119815"/>
            <a:ext cx="4066408" cy="307777"/>
          </a:xfrm>
          <a:prstGeom prst="rect">
            <a:avLst/>
          </a:prstGeom>
          <a:noFill/>
        </p:spPr>
        <p:txBody>
          <a:bodyPr wrap="square" rtlCol="0">
            <a:spAutoFit/>
          </a:bodyPr>
          <a:lstStyle/>
          <a:p>
            <a:r>
              <a:rPr lang="de-DE" sz="1400" b="1" dirty="0">
                <a:solidFill>
                  <a:srgbClr val="FF0000"/>
                </a:solidFill>
              </a:rPr>
              <a:t>* Bei Beschädigung 1000,00 € Selbstbehalt *</a:t>
            </a:r>
          </a:p>
        </p:txBody>
      </p:sp>
      <p:pic>
        <p:nvPicPr>
          <p:cNvPr id="11" name="Grafik 10">
            <a:extLst>
              <a:ext uri="{FF2B5EF4-FFF2-40B4-BE49-F238E27FC236}">
                <a16:creationId xmlns:a16="http://schemas.microsoft.com/office/drawing/2014/main" id="{F77FB506-BB1E-086D-D528-22794DAEC4A5}"/>
              </a:ext>
            </a:extLst>
          </p:cNvPr>
          <p:cNvPicPr>
            <a:picLocks noChangeAspect="1"/>
          </p:cNvPicPr>
          <p:nvPr/>
        </p:nvPicPr>
        <p:blipFill>
          <a:blip r:embed="rId10"/>
          <a:stretch>
            <a:fillRect/>
          </a:stretch>
        </p:blipFill>
        <p:spPr>
          <a:xfrm>
            <a:off x="6397507" y="0"/>
            <a:ext cx="460493" cy="463463"/>
          </a:xfrm>
          <a:prstGeom prst="rect">
            <a:avLst/>
          </a:prstGeom>
        </p:spPr>
      </p:pic>
      <p:sp>
        <p:nvSpPr>
          <p:cNvPr id="24" name="Textfeld 23">
            <a:extLst>
              <a:ext uri="{FF2B5EF4-FFF2-40B4-BE49-F238E27FC236}">
                <a16:creationId xmlns:a16="http://schemas.microsoft.com/office/drawing/2014/main" id="{95ADAD5D-69A9-A7F2-B903-51AD00FE658E}"/>
              </a:ext>
            </a:extLst>
          </p:cNvPr>
          <p:cNvSpPr txBox="1"/>
          <p:nvPr/>
        </p:nvSpPr>
        <p:spPr>
          <a:xfrm>
            <a:off x="1466041" y="7678967"/>
            <a:ext cx="9343292" cy="24622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9030300154</a:t>
            </a:r>
          </a:p>
        </p:txBody>
      </p:sp>
      <p:sp>
        <p:nvSpPr>
          <p:cNvPr id="28" name="Textfeld 27">
            <a:extLst>
              <a:ext uri="{FF2B5EF4-FFF2-40B4-BE49-F238E27FC236}">
                <a16:creationId xmlns:a16="http://schemas.microsoft.com/office/drawing/2014/main" id="{5985BD33-A5CF-2641-7929-A111F07406D6}"/>
              </a:ext>
            </a:extLst>
          </p:cNvPr>
          <p:cNvSpPr txBox="1"/>
          <p:nvPr/>
        </p:nvSpPr>
        <p:spPr>
          <a:xfrm>
            <a:off x="1447753" y="7922520"/>
            <a:ext cx="2107171" cy="1015663"/>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Bagger KX080-4MGL</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8500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2200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6450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2540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Reichweite:                7330 mm</a:t>
            </a:r>
          </a:p>
        </p:txBody>
      </p:sp>
      <p:sp>
        <p:nvSpPr>
          <p:cNvPr id="16" name="Textfeld 15">
            <a:extLst>
              <a:ext uri="{FF2B5EF4-FFF2-40B4-BE49-F238E27FC236}">
                <a16:creationId xmlns:a16="http://schemas.microsoft.com/office/drawing/2014/main" id="{75E43A49-5B11-E95A-2751-0DDF8F49A0F4}"/>
              </a:ext>
            </a:extLst>
          </p:cNvPr>
          <p:cNvSpPr txBox="1"/>
          <p:nvPr/>
        </p:nvSpPr>
        <p:spPr>
          <a:xfrm>
            <a:off x="1427968" y="6006582"/>
            <a:ext cx="2279737" cy="133882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9030300107</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Bagger U 55</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5400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1960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5500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2550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Grabtiefe: 	                 3630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Reichweite:                 6105 mm</a:t>
            </a:r>
            <a:endPar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feld 19">
            <a:extLst>
              <a:ext uri="{FF2B5EF4-FFF2-40B4-BE49-F238E27FC236}">
                <a16:creationId xmlns:a16="http://schemas.microsoft.com/office/drawing/2014/main" id="{540F1EBE-084A-74B5-01DF-083022478F7C}"/>
              </a:ext>
            </a:extLst>
          </p:cNvPr>
          <p:cNvSpPr txBox="1"/>
          <p:nvPr/>
        </p:nvSpPr>
        <p:spPr>
          <a:xfrm>
            <a:off x="-4021856" y="4048890"/>
            <a:ext cx="2091846" cy="133882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9030300032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Bagger  U 35-3</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3665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1700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4865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2440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Grabtiefe: 	                 3350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Reichweite:                 5400 mm</a:t>
            </a:r>
            <a:endPar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feld 21">
            <a:extLst>
              <a:ext uri="{FF2B5EF4-FFF2-40B4-BE49-F238E27FC236}">
                <a16:creationId xmlns:a16="http://schemas.microsoft.com/office/drawing/2014/main" id="{13756362-D99B-7434-1549-6E485836F940}"/>
              </a:ext>
            </a:extLst>
          </p:cNvPr>
          <p:cNvSpPr txBox="1"/>
          <p:nvPr/>
        </p:nvSpPr>
        <p:spPr>
          <a:xfrm>
            <a:off x="1409679" y="4306425"/>
            <a:ext cx="2091846" cy="133882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9030300021</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Bagger 27-4</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2665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1500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4190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2430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Grabtiefe: 	                  2820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Reichweite:                 4630 mm</a:t>
            </a:r>
            <a:endParaRPr kumimoji="0" lang="de-DE"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feld 29">
            <a:extLst>
              <a:ext uri="{FF2B5EF4-FFF2-40B4-BE49-F238E27FC236}">
                <a16:creationId xmlns:a16="http://schemas.microsoft.com/office/drawing/2014/main" id="{88DCF690-782E-29E7-A3B7-6A2B96EA6035}"/>
              </a:ext>
            </a:extLst>
          </p:cNvPr>
          <p:cNvSpPr txBox="1"/>
          <p:nvPr/>
        </p:nvSpPr>
        <p:spPr>
          <a:xfrm>
            <a:off x="1415441" y="2516672"/>
            <a:ext cx="2179529" cy="149271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9030300108</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Bagger KX 18-4G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1695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990 mm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1300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3710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2286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Grabtiefe: 	                   2380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Reichweite:                  4120 mm</a:t>
            </a:r>
          </a:p>
        </p:txBody>
      </p:sp>
      <p:pic>
        <p:nvPicPr>
          <p:cNvPr id="32" name="Grafik 31">
            <a:extLst>
              <a:ext uri="{FF2B5EF4-FFF2-40B4-BE49-F238E27FC236}">
                <a16:creationId xmlns:a16="http://schemas.microsoft.com/office/drawing/2014/main" id="{388226E4-1E6D-3F06-EFD6-D332E9AEF83B}"/>
              </a:ext>
            </a:extLst>
          </p:cNvPr>
          <p:cNvPicPr>
            <a:picLocks noChangeAspect="1"/>
          </p:cNvPicPr>
          <p:nvPr/>
        </p:nvPicPr>
        <p:blipFill>
          <a:blip r:embed="rId11"/>
          <a:stretch>
            <a:fillRect/>
          </a:stretch>
        </p:blipFill>
        <p:spPr>
          <a:xfrm>
            <a:off x="284567" y="1186514"/>
            <a:ext cx="967840" cy="1155853"/>
          </a:xfrm>
          <a:prstGeom prst="rect">
            <a:avLst/>
          </a:prstGeom>
        </p:spPr>
      </p:pic>
      <p:sp>
        <p:nvSpPr>
          <p:cNvPr id="36" name="Textfeld 35">
            <a:extLst>
              <a:ext uri="{FF2B5EF4-FFF2-40B4-BE49-F238E27FC236}">
                <a16:creationId xmlns:a16="http://schemas.microsoft.com/office/drawing/2014/main" id="{6D81F4F5-7E6A-2047-50DD-CD4818B1F507}"/>
              </a:ext>
            </a:extLst>
          </p:cNvPr>
          <p:cNvSpPr txBox="1"/>
          <p:nvPr/>
        </p:nvSpPr>
        <p:spPr>
          <a:xfrm>
            <a:off x="1415441" y="988497"/>
            <a:ext cx="2179529" cy="1492716"/>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a:t>
            </a:r>
            <a:r>
              <a:rPr lang="de-DE" sz="1000" dirty="0">
                <a:solidFill>
                  <a:srgbClr val="FF0000"/>
                </a:solidFill>
                <a:latin typeface="Calibri" panose="020F0502020204030204"/>
              </a:rPr>
              <a:t>9030300159</a:t>
            </a:r>
            <a:endPar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Bagger KX008-5</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975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700 mm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860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2750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2230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Grabtiefe: 	                   1720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Reichweite:                  3020 mm</a:t>
            </a:r>
          </a:p>
        </p:txBody>
      </p:sp>
      <p:pic>
        <p:nvPicPr>
          <p:cNvPr id="43" name="Grafik 42">
            <a:extLst>
              <a:ext uri="{FF2B5EF4-FFF2-40B4-BE49-F238E27FC236}">
                <a16:creationId xmlns:a16="http://schemas.microsoft.com/office/drawing/2014/main" id="{2C463471-AB4C-13BB-7B98-0E79665A585B}"/>
              </a:ext>
            </a:extLst>
          </p:cNvPr>
          <p:cNvPicPr>
            <a:picLocks noChangeAspect="1"/>
          </p:cNvPicPr>
          <p:nvPr/>
        </p:nvPicPr>
        <p:blipFill>
          <a:blip r:embed="rId12"/>
          <a:stretch>
            <a:fillRect/>
          </a:stretch>
        </p:blipFill>
        <p:spPr>
          <a:xfrm>
            <a:off x="-1673242" y="-172742"/>
            <a:ext cx="345484" cy="345484"/>
          </a:xfrm>
          <a:prstGeom prst="rect">
            <a:avLst/>
          </a:prstGeom>
        </p:spPr>
      </p:pic>
      <p:sp>
        <p:nvSpPr>
          <p:cNvPr id="15" name="Textfeld 14">
            <a:extLst>
              <a:ext uri="{FF2B5EF4-FFF2-40B4-BE49-F238E27FC236}">
                <a16:creationId xmlns:a16="http://schemas.microsoft.com/office/drawing/2014/main" id="{F48F43D8-6D63-C11E-A5E8-620FE4C43507}"/>
              </a:ext>
            </a:extLst>
          </p:cNvPr>
          <p:cNvSpPr txBox="1"/>
          <p:nvPr/>
        </p:nvSpPr>
        <p:spPr>
          <a:xfrm>
            <a:off x="-5986595" y="5498618"/>
            <a:ext cx="1451541"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100,- €</a:t>
            </a:r>
          </a:p>
        </p:txBody>
      </p:sp>
      <p:sp>
        <p:nvSpPr>
          <p:cNvPr id="21" name="Textfeld 20">
            <a:extLst>
              <a:ext uri="{FF2B5EF4-FFF2-40B4-BE49-F238E27FC236}">
                <a16:creationId xmlns:a16="http://schemas.microsoft.com/office/drawing/2014/main" id="{7639733F-AAA3-5D7C-83D2-6E71BDBAFB1F}"/>
              </a:ext>
            </a:extLst>
          </p:cNvPr>
          <p:cNvSpPr txBox="1"/>
          <p:nvPr/>
        </p:nvSpPr>
        <p:spPr>
          <a:xfrm>
            <a:off x="-5017770" y="5490859"/>
            <a:ext cx="985266"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155,- €</a:t>
            </a:r>
          </a:p>
        </p:txBody>
      </p:sp>
      <p:sp>
        <p:nvSpPr>
          <p:cNvPr id="25" name="Textfeld 24">
            <a:extLst>
              <a:ext uri="{FF2B5EF4-FFF2-40B4-BE49-F238E27FC236}">
                <a16:creationId xmlns:a16="http://schemas.microsoft.com/office/drawing/2014/main" id="{29BD10DE-65C8-946E-5BDF-04A660F5B438}"/>
              </a:ext>
            </a:extLst>
          </p:cNvPr>
          <p:cNvSpPr txBox="1"/>
          <p:nvPr/>
        </p:nvSpPr>
        <p:spPr>
          <a:xfrm>
            <a:off x="-4258818" y="5463427"/>
            <a:ext cx="893826"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145,-€</a:t>
            </a:r>
          </a:p>
        </p:txBody>
      </p:sp>
      <p:sp>
        <p:nvSpPr>
          <p:cNvPr id="31" name="Textfeld 30">
            <a:extLst>
              <a:ext uri="{FF2B5EF4-FFF2-40B4-BE49-F238E27FC236}">
                <a16:creationId xmlns:a16="http://schemas.microsoft.com/office/drawing/2014/main" id="{83F4E57D-31F8-3C01-20F7-1D3755222F64}"/>
              </a:ext>
            </a:extLst>
          </p:cNvPr>
          <p:cNvSpPr txBox="1"/>
          <p:nvPr/>
        </p:nvSpPr>
        <p:spPr>
          <a:xfrm>
            <a:off x="-3527298" y="5454283"/>
            <a:ext cx="875538"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13,00 €</a:t>
            </a:r>
          </a:p>
        </p:txBody>
      </p:sp>
      <p:sp>
        <p:nvSpPr>
          <p:cNvPr id="42" name="Textfeld 41">
            <a:extLst>
              <a:ext uri="{FF2B5EF4-FFF2-40B4-BE49-F238E27FC236}">
                <a16:creationId xmlns:a16="http://schemas.microsoft.com/office/drawing/2014/main" id="{4C5F42A9-100F-BD74-A611-2BE1DE15BE97}"/>
              </a:ext>
            </a:extLst>
          </p:cNvPr>
          <p:cNvSpPr txBox="1"/>
          <p:nvPr/>
        </p:nvSpPr>
        <p:spPr>
          <a:xfrm>
            <a:off x="3499866" y="6624715"/>
            <a:ext cx="870966"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115,- €</a:t>
            </a:r>
          </a:p>
        </p:txBody>
      </p:sp>
      <p:sp>
        <p:nvSpPr>
          <p:cNvPr id="45" name="Textfeld 44">
            <a:extLst>
              <a:ext uri="{FF2B5EF4-FFF2-40B4-BE49-F238E27FC236}">
                <a16:creationId xmlns:a16="http://schemas.microsoft.com/office/drawing/2014/main" id="{93E90EA2-0793-230A-F3F7-C0E1EA2A1CF9}"/>
              </a:ext>
            </a:extLst>
          </p:cNvPr>
          <p:cNvSpPr txBox="1"/>
          <p:nvPr/>
        </p:nvSpPr>
        <p:spPr>
          <a:xfrm>
            <a:off x="4386834" y="6633859"/>
            <a:ext cx="788670"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185,- €</a:t>
            </a:r>
          </a:p>
        </p:txBody>
      </p:sp>
      <p:sp>
        <p:nvSpPr>
          <p:cNvPr id="47" name="Textfeld 46">
            <a:extLst>
              <a:ext uri="{FF2B5EF4-FFF2-40B4-BE49-F238E27FC236}">
                <a16:creationId xmlns:a16="http://schemas.microsoft.com/office/drawing/2014/main" id="{552164C6-F30C-7178-0407-F6768D419BC1}"/>
              </a:ext>
            </a:extLst>
          </p:cNvPr>
          <p:cNvSpPr txBox="1"/>
          <p:nvPr/>
        </p:nvSpPr>
        <p:spPr>
          <a:xfrm>
            <a:off x="5273802" y="6597283"/>
            <a:ext cx="797814"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175,- €</a:t>
            </a:r>
          </a:p>
        </p:txBody>
      </p:sp>
      <p:sp>
        <p:nvSpPr>
          <p:cNvPr id="49" name="Textfeld 48">
            <a:extLst>
              <a:ext uri="{FF2B5EF4-FFF2-40B4-BE49-F238E27FC236}">
                <a16:creationId xmlns:a16="http://schemas.microsoft.com/office/drawing/2014/main" id="{A77C0EA9-9B03-67A6-E511-1CFAD7DA9B16}"/>
              </a:ext>
            </a:extLst>
          </p:cNvPr>
          <p:cNvSpPr txBox="1"/>
          <p:nvPr/>
        </p:nvSpPr>
        <p:spPr>
          <a:xfrm>
            <a:off x="5996178" y="6597283"/>
            <a:ext cx="998982"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16,00 €</a:t>
            </a:r>
          </a:p>
        </p:txBody>
      </p:sp>
    </p:spTree>
    <p:extLst>
      <p:ext uri="{BB962C8B-B14F-4D97-AF65-F5344CB8AC3E}">
        <p14:creationId xmlns:p14="http://schemas.microsoft.com/office/powerpoint/2010/main" val="1994524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 name="Tabelle 47"/>
          <p:cNvGraphicFramePr>
            <a:graphicFrameLocks noGrp="1"/>
          </p:cNvGraphicFramePr>
          <p:nvPr>
            <p:extLst>
              <p:ext uri="{D42A27DB-BD31-4B8C-83A1-F6EECF244321}">
                <p14:modId xmlns:p14="http://schemas.microsoft.com/office/powerpoint/2010/main" val="3601759229"/>
              </p:ext>
            </p:extLst>
          </p:nvPr>
        </p:nvGraphicFramePr>
        <p:xfrm>
          <a:off x="-150983" y="535280"/>
          <a:ext cx="6895874" cy="8257991"/>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4754">
                  <a:extLst>
                    <a:ext uri="{9D8B030D-6E8A-4147-A177-3AD203B41FA5}">
                      <a16:colId xmlns:a16="http://schemas.microsoft.com/office/drawing/2014/main" val="2660136687"/>
                    </a:ext>
                  </a:extLst>
                </a:gridCol>
                <a:gridCol w="129117">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981677">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4">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242543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50" b="1" u="sng"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242543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242543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bl>
          </a:graphicData>
        </a:graphic>
      </p:graphicFrame>
      <p:pic>
        <p:nvPicPr>
          <p:cNvPr id="21" name="Grafik 20">
            <a:extLst>
              <a:ext uri="{FF2B5EF4-FFF2-40B4-BE49-F238E27FC236}">
                <a16:creationId xmlns:a16="http://schemas.microsoft.com/office/drawing/2014/main" id="{BD673DFC-F892-46E0-96B7-C3A3852C4564}"/>
              </a:ext>
            </a:extLst>
          </p:cNvPr>
          <p:cNvPicPr>
            <a:picLocks noChangeAspect="1"/>
          </p:cNvPicPr>
          <p:nvPr/>
        </p:nvPicPr>
        <p:blipFill rotWithShape="1">
          <a:blip r:embed="rId2"/>
          <a:srcRect l="3838" t="9870" r="8054" b="16471"/>
          <a:stretch/>
        </p:blipFill>
        <p:spPr>
          <a:xfrm>
            <a:off x="182998" y="7780433"/>
            <a:ext cx="972053" cy="789822"/>
          </a:xfrm>
          <a:prstGeom prst="rect">
            <a:avLst/>
          </a:prstGeom>
        </p:spPr>
      </p:pic>
      <p:sp>
        <p:nvSpPr>
          <p:cNvPr id="32" name="Rechteck 31"/>
          <p:cNvSpPr/>
          <p:nvPr/>
        </p:nvSpPr>
        <p:spPr>
          <a:xfrm>
            <a:off x="0" y="9062"/>
            <a:ext cx="6858000" cy="46333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00"/>
              </a:solidFill>
            </a:endParaRPr>
          </a:p>
        </p:txBody>
      </p:sp>
      <p:sp>
        <p:nvSpPr>
          <p:cNvPr id="33" name="Textfeld 32"/>
          <p:cNvSpPr txBox="1"/>
          <p:nvPr/>
        </p:nvSpPr>
        <p:spPr>
          <a:xfrm>
            <a:off x="3320" y="-248"/>
            <a:ext cx="4431072" cy="830997"/>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Radlader &amp; Zubehör Bagger &amp; Radlader</a:t>
            </a:r>
          </a:p>
        </p:txBody>
      </p:sp>
      <p:sp>
        <p:nvSpPr>
          <p:cNvPr id="35" name="Rechteck 34"/>
          <p:cNvSpPr/>
          <p:nvPr/>
        </p:nvSpPr>
        <p:spPr>
          <a:xfrm>
            <a:off x="0" y="9441863"/>
            <a:ext cx="6858000" cy="45870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00"/>
              </a:solidFill>
            </a:endParaRPr>
          </a:p>
        </p:txBody>
      </p:sp>
      <p:sp>
        <p:nvSpPr>
          <p:cNvPr id="36" name="Textfeld 35"/>
          <p:cNvSpPr txBox="1"/>
          <p:nvPr/>
        </p:nvSpPr>
        <p:spPr>
          <a:xfrm>
            <a:off x="1202010" y="9467293"/>
            <a:ext cx="4480333" cy="400110"/>
          </a:xfrm>
          <a:prstGeom prst="rect">
            <a:avLst/>
          </a:prstGeom>
          <a:noFill/>
        </p:spPr>
        <p:txBody>
          <a:bodyPr wrap="square" rtlCol="0">
            <a:spAutoFit/>
          </a:bodyPr>
          <a:lstStyle/>
          <a:p>
            <a:r>
              <a:rPr lang="de-DE" sz="2000" b="1" dirty="0">
                <a:solidFill>
                  <a:schemeClr val="bg1"/>
                </a:solidFill>
                <a:latin typeface="Arial" panose="020B0604020202020204" pitchFamily="34" charset="0"/>
                <a:cs typeface="Arial" panose="020B0604020202020204" pitchFamily="34" charset="0"/>
              </a:rPr>
              <a:t>E-Mail: info@schaefer-baustoffe.de</a:t>
            </a:r>
          </a:p>
        </p:txBody>
      </p:sp>
      <p:sp>
        <p:nvSpPr>
          <p:cNvPr id="43" name="Rechteck 42"/>
          <p:cNvSpPr/>
          <p:nvPr/>
        </p:nvSpPr>
        <p:spPr>
          <a:xfrm>
            <a:off x="3434624" y="9118569"/>
            <a:ext cx="3425361" cy="323165"/>
          </a:xfrm>
          <a:prstGeom prst="rect">
            <a:avLst/>
          </a:prstGeom>
        </p:spPr>
        <p:txBody>
          <a:bodyPr wrap="none">
            <a:spAutoFit/>
          </a:bodyPr>
          <a:lstStyle/>
          <a:p>
            <a:pPr algn="r"/>
            <a:r>
              <a:rPr lang="de-DE" sz="1500" b="1" dirty="0"/>
              <a:t>alle Preise sind Abholpreise zzgl. MwSt. !</a:t>
            </a:r>
          </a:p>
        </p:txBody>
      </p:sp>
      <p:pic>
        <p:nvPicPr>
          <p:cNvPr id="3" name="Grafik 2"/>
          <p:cNvPicPr>
            <a:picLocks noChangeAspect="1"/>
          </p:cNvPicPr>
          <p:nvPr/>
        </p:nvPicPr>
        <p:blipFill>
          <a:blip r:embed="rId3"/>
          <a:stretch>
            <a:fillRect/>
          </a:stretch>
        </p:blipFill>
        <p:spPr>
          <a:xfrm rot="5400000">
            <a:off x="175985" y="4715906"/>
            <a:ext cx="1230419" cy="922814"/>
          </a:xfrm>
          <a:prstGeom prst="rect">
            <a:avLst/>
          </a:prstGeom>
        </p:spPr>
      </p:pic>
      <p:sp>
        <p:nvSpPr>
          <p:cNvPr id="18" name="Textfeld 17"/>
          <p:cNvSpPr txBox="1"/>
          <p:nvPr/>
        </p:nvSpPr>
        <p:spPr>
          <a:xfrm>
            <a:off x="6263117" y="9536543"/>
            <a:ext cx="594883" cy="261610"/>
          </a:xfrm>
          <a:prstGeom prst="rect">
            <a:avLst/>
          </a:prstGeom>
          <a:noFill/>
        </p:spPr>
        <p:txBody>
          <a:bodyPr wrap="square" rtlCol="0">
            <a:spAutoFit/>
          </a:bodyPr>
          <a:lstStyle/>
          <a:p>
            <a:r>
              <a:rPr lang="de-DE" sz="1100" dirty="0">
                <a:solidFill>
                  <a:schemeClr val="bg1"/>
                </a:solidFill>
              </a:rPr>
              <a:t>Seite 3</a:t>
            </a:r>
          </a:p>
        </p:txBody>
      </p:sp>
      <p:sp>
        <p:nvSpPr>
          <p:cNvPr id="4" name="Rechteck 3">
            <a:extLst>
              <a:ext uri="{FF2B5EF4-FFF2-40B4-BE49-F238E27FC236}">
                <a16:creationId xmlns:a16="http://schemas.microsoft.com/office/drawing/2014/main" id="{29E43895-E337-4963-B6AC-3AD330711683}"/>
              </a:ext>
            </a:extLst>
          </p:cNvPr>
          <p:cNvSpPr/>
          <p:nvPr/>
        </p:nvSpPr>
        <p:spPr>
          <a:xfrm>
            <a:off x="1519824" y="5097646"/>
            <a:ext cx="3429000" cy="569387"/>
          </a:xfrm>
          <a:prstGeom prst="rect">
            <a:avLst/>
          </a:prstGeom>
        </p:spPr>
        <p:txBody>
          <a:bodyPr>
            <a:spAutoFit/>
          </a:bodyPr>
          <a:lstStyle/>
          <a:p>
            <a:pPr lvl="0" defTabSz="685800"/>
            <a:r>
              <a:rPr lang="de-DE" sz="1000" dirty="0">
                <a:solidFill>
                  <a:srgbClr val="FF0000"/>
                </a:solidFill>
              </a:rPr>
              <a:t>Artikel - #: 9030300053</a:t>
            </a:r>
          </a:p>
          <a:p>
            <a:pPr lvl="0" defTabSz="685800"/>
            <a:r>
              <a:rPr lang="de-DE" sz="1000" b="1" u="sng" dirty="0">
                <a:solidFill>
                  <a:prstClr val="black"/>
                </a:solidFill>
                <a:latin typeface="Arial" panose="020B0604020202020204" pitchFamily="34" charset="0"/>
                <a:cs typeface="Arial" panose="020B0604020202020204" pitchFamily="34" charset="0"/>
              </a:rPr>
              <a:t>Hydraulikhammer</a:t>
            </a:r>
            <a:r>
              <a:rPr lang="de-DE" sz="1050" b="1" u="sng" dirty="0">
                <a:solidFill>
                  <a:prstClr val="black"/>
                </a:solidFill>
                <a:latin typeface="Arial" panose="020B0604020202020204" pitchFamily="34" charset="0"/>
                <a:cs typeface="Arial" panose="020B0604020202020204" pitchFamily="34" charset="0"/>
              </a:rPr>
              <a:t> MS03</a:t>
            </a:r>
          </a:p>
          <a:p>
            <a:pPr lvl="0" defTabSz="685800"/>
            <a:r>
              <a:rPr lang="de-DE" sz="1050" b="1" u="sng" dirty="0">
                <a:solidFill>
                  <a:prstClr val="black"/>
                </a:solidFill>
                <a:latin typeface="Arial" panose="020B0604020202020204" pitchFamily="34" charset="0"/>
                <a:cs typeface="Arial" panose="020B0604020202020204" pitchFamily="34" charset="0"/>
              </a:rPr>
              <a:t>für Bagger 2,6-3,6-5,4 </a:t>
            </a:r>
            <a:r>
              <a:rPr lang="de-DE" sz="1050" b="1" u="sng" dirty="0" err="1">
                <a:solidFill>
                  <a:prstClr val="black"/>
                </a:solidFill>
                <a:latin typeface="Arial" panose="020B0604020202020204" pitchFamily="34" charset="0"/>
                <a:cs typeface="Arial" panose="020B0604020202020204" pitchFamily="34" charset="0"/>
              </a:rPr>
              <a:t>to</a:t>
            </a:r>
            <a:endParaRPr lang="de-DE" dirty="0"/>
          </a:p>
        </p:txBody>
      </p:sp>
      <p:sp>
        <p:nvSpPr>
          <p:cNvPr id="5" name="Rechteck 4">
            <a:extLst>
              <a:ext uri="{FF2B5EF4-FFF2-40B4-BE49-F238E27FC236}">
                <a16:creationId xmlns:a16="http://schemas.microsoft.com/office/drawing/2014/main" id="{B81E6EC1-1115-4D78-8BDD-9103E1335BFD}"/>
              </a:ext>
            </a:extLst>
          </p:cNvPr>
          <p:cNvSpPr/>
          <p:nvPr/>
        </p:nvSpPr>
        <p:spPr>
          <a:xfrm>
            <a:off x="1548451" y="6501712"/>
            <a:ext cx="3429000" cy="861774"/>
          </a:xfrm>
          <a:prstGeom prst="rect">
            <a:avLst/>
          </a:prstGeom>
        </p:spPr>
        <p:txBody>
          <a:bodyPr>
            <a:spAutoFit/>
          </a:bodyPr>
          <a:lstStyle/>
          <a:p>
            <a:pPr lvl="0" defTabSz="685800"/>
            <a:r>
              <a:rPr lang="de-DE" sz="1000" dirty="0">
                <a:solidFill>
                  <a:srgbClr val="FF0000"/>
                </a:solidFill>
              </a:rPr>
              <a:t>Artikel - #: 903030022</a:t>
            </a:r>
          </a:p>
          <a:p>
            <a:pPr lvl="0" defTabSz="685800"/>
            <a:r>
              <a:rPr lang="de-DE" sz="1000" dirty="0">
                <a:solidFill>
                  <a:srgbClr val="FF0000"/>
                </a:solidFill>
              </a:rPr>
              <a:t>Artikel - #: 903030123</a:t>
            </a:r>
          </a:p>
          <a:p>
            <a:pPr lvl="0" defTabSz="685800"/>
            <a:r>
              <a:rPr lang="de-DE" sz="1000" b="1" u="sng" dirty="0" err="1">
                <a:solidFill>
                  <a:prstClr val="black"/>
                </a:solidFill>
                <a:latin typeface="Arial" panose="020B0604020202020204" pitchFamily="34" charset="0"/>
                <a:cs typeface="Arial" panose="020B0604020202020204" pitchFamily="34" charset="0"/>
              </a:rPr>
              <a:t>Hydr</a:t>
            </a:r>
            <a:r>
              <a:rPr lang="de-DE" sz="1000" b="1" u="sng" dirty="0">
                <a:solidFill>
                  <a:prstClr val="black"/>
                </a:solidFill>
                <a:latin typeface="Arial" panose="020B0604020202020204" pitchFamily="34" charset="0"/>
                <a:cs typeface="Arial" panose="020B0604020202020204" pitchFamily="34" charset="0"/>
              </a:rPr>
              <a:t>. Grabenräumwanne</a:t>
            </a:r>
          </a:p>
          <a:p>
            <a:pPr lvl="0" defTabSz="685800"/>
            <a:r>
              <a:rPr lang="de-DE" sz="1000" b="1" u="sng" dirty="0">
                <a:solidFill>
                  <a:prstClr val="black"/>
                </a:solidFill>
                <a:latin typeface="Arial" panose="020B0604020202020204" pitchFamily="34" charset="0"/>
                <a:cs typeface="Arial" panose="020B0604020202020204" pitchFamily="34" charset="0"/>
              </a:rPr>
              <a:t>für MS01 bis MS03</a:t>
            </a:r>
          </a:p>
          <a:p>
            <a:pPr lvl="0" defTabSz="685800"/>
            <a:r>
              <a:rPr lang="de-DE" sz="1000" b="1" u="sng" dirty="0">
                <a:solidFill>
                  <a:prstClr val="black"/>
                </a:solidFill>
                <a:latin typeface="Arial" panose="020B0604020202020204" pitchFamily="34" charset="0"/>
                <a:cs typeface="Arial" panose="020B0604020202020204" pitchFamily="34" charset="0"/>
              </a:rPr>
              <a:t>von 1,00 – 1,40 </a:t>
            </a:r>
            <a:r>
              <a:rPr lang="de-DE" sz="1000" b="1" u="sng" dirty="0" err="1">
                <a:solidFill>
                  <a:prstClr val="black"/>
                </a:solidFill>
                <a:latin typeface="Arial" panose="020B0604020202020204" pitchFamily="34" charset="0"/>
                <a:cs typeface="Arial" panose="020B0604020202020204" pitchFamily="34" charset="0"/>
              </a:rPr>
              <a:t>mtr</a:t>
            </a:r>
            <a:r>
              <a:rPr lang="de-DE" sz="1000" b="1" u="sng" dirty="0">
                <a:solidFill>
                  <a:prstClr val="black"/>
                </a:solidFill>
                <a:latin typeface="Arial" panose="020B0604020202020204" pitchFamily="34" charset="0"/>
                <a:cs typeface="Arial" panose="020B0604020202020204" pitchFamily="34" charset="0"/>
              </a:rPr>
              <a:t> Breite</a:t>
            </a:r>
          </a:p>
        </p:txBody>
      </p:sp>
      <p:sp>
        <p:nvSpPr>
          <p:cNvPr id="6" name="Rechteck 5">
            <a:extLst>
              <a:ext uri="{FF2B5EF4-FFF2-40B4-BE49-F238E27FC236}">
                <a16:creationId xmlns:a16="http://schemas.microsoft.com/office/drawing/2014/main" id="{C07B6B8A-0F34-4ED2-B95B-D561F01EDA18}"/>
              </a:ext>
            </a:extLst>
          </p:cNvPr>
          <p:cNvSpPr/>
          <p:nvPr/>
        </p:nvSpPr>
        <p:spPr>
          <a:xfrm>
            <a:off x="1523948" y="7791729"/>
            <a:ext cx="3429000" cy="707886"/>
          </a:xfrm>
          <a:prstGeom prst="rect">
            <a:avLst/>
          </a:prstGeom>
        </p:spPr>
        <p:txBody>
          <a:bodyPr>
            <a:spAutoFit/>
          </a:bodyPr>
          <a:lstStyle/>
          <a:p>
            <a:pPr lvl="0" defTabSz="685800"/>
            <a:r>
              <a:rPr lang="de-DE" sz="1000" dirty="0">
                <a:solidFill>
                  <a:srgbClr val="FF0000"/>
                </a:solidFill>
              </a:rPr>
              <a:t>Artikel – 9030300109</a:t>
            </a:r>
          </a:p>
          <a:p>
            <a:pPr lvl="0" defTabSz="685800"/>
            <a:r>
              <a:rPr lang="de-DE" sz="1000" b="1" u="sng" dirty="0">
                <a:solidFill>
                  <a:prstClr val="black"/>
                </a:solidFill>
                <a:latin typeface="Arial" panose="020B0604020202020204" pitchFamily="34" charset="0"/>
                <a:cs typeface="Arial" panose="020B0604020202020204" pitchFamily="34" charset="0"/>
              </a:rPr>
              <a:t>Abbruch &amp; Sortiergreifer</a:t>
            </a:r>
          </a:p>
          <a:p>
            <a:pPr lvl="0" defTabSz="685800"/>
            <a:r>
              <a:rPr lang="de-DE" sz="1000" b="1" u="sng" dirty="0">
                <a:solidFill>
                  <a:prstClr val="black"/>
                </a:solidFill>
                <a:latin typeface="Arial" panose="020B0604020202020204" pitchFamily="34" charset="0"/>
                <a:cs typeface="Arial" panose="020B0604020202020204" pitchFamily="34" charset="0"/>
              </a:rPr>
              <a:t>MS 03</a:t>
            </a:r>
          </a:p>
          <a:p>
            <a:pPr lvl="0" defTabSz="685800"/>
            <a:r>
              <a:rPr lang="de-DE" sz="1000" b="1" dirty="0">
                <a:solidFill>
                  <a:srgbClr val="FF0000"/>
                </a:solidFill>
                <a:latin typeface="Arial" panose="020B0604020202020204" pitchFamily="34" charset="0"/>
                <a:cs typeface="Arial" panose="020B0604020202020204" pitchFamily="34" charset="0"/>
              </a:rPr>
              <a:t>nur für Bagger 5,4 </a:t>
            </a:r>
            <a:r>
              <a:rPr lang="de-DE" sz="1000" b="1" dirty="0" err="1">
                <a:solidFill>
                  <a:srgbClr val="FF0000"/>
                </a:solidFill>
                <a:latin typeface="Arial" panose="020B0604020202020204" pitchFamily="34" charset="0"/>
                <a:cs typeface="Arial" panose="020B0604020202020204" pitchFamily="34" charset="0"/>
              </a:rPr>
              <a:t>to</a:t>
            </a:r>
            <a:r>
              <a:rPr lang="de-DE" sz="1000" b="1" dirty="0">
                <a:solidFill>
                  <a:srgbClr val="FF0000"/>
                </a:solidFill>
                <a:latin typeface="Arial" panose="020B0604020202020204" pitchFamily="34" charset="0"/>
                <a:cs typeface="Arial" panose="020B0604020202020204" pitchFamily="34" charset="0"/>
              </a:rPr>
              <a:t> </a:t>
            </a:r>
          </a:p>
        </p:txBody>
      </p:sp>
      <p:sp>
        <p:nvSpPr>
          <p:cNvPr id="7" name="Rechteck 6">
            <a:extLst>
              <a:ext uri="{FF2B5EF4-FFF2-40B4-BE49-F238E27FC236}">
                <a16:creationId xmlns:a16="http://schemas.microsoft.com/office/drawing/2014/main" id="{C4B1B2ED-18B9-434C-87C5-7D2904635E6C}"/>
              </a:ext>
            </a:extLst>
          </p:cNvPr>
          <p:cNvSpPr/>
          <p:nvPr/>
        </p:nvSpPr>
        <p:spPr>
          <a:xfrm>
            <a:off x="1521146" y="4512628"/>
            <a:ext cx="3429000" cy="569387"/>
          </a:xfrm>
          <a:prstGeom prst="rect">
            <a:avLst/>
          </a:prstGeom>
        </p:spPr>
        <p:txBody>
          <a:bodyPr>
            <a:spAutoFit/>
          </a:bodyPr>
          <a:lstStyle/>
          <a:p>
            <a:pPr lvl="0" defTabSz="685800"/>
            <a:r>
              <a:rPr lang="de-DE" sz="1000" dirty="0">
                <a:solidFill>
                  <a:srgbClr val="FF0000"/>
                </a:solidFill>
              </a:rPr>
              <a:t>Artikel - #: 9030300122</a:t>
            </a:r>
          </a:p>
          <a:p>
            <a:pPr lvl="0" defTabSz="685800"/>
            <a:r>
              <a:rPr lang="de-DE" sz="1000" b="1" u="sng" dirty="0">
                <a:solidFill>
                  <a:prstClr val="black"/>
                </a:solidFill>
                <a:latin typeface="Arial" panose="020B0604020202020204" pitchFamily="34" charset="0"/>
                <a:cs typeface="Arial" panose="020B0604020202020204" pitchFamily="34" charset="0"/>
              </a:rPr>
              <a:t>Hydraulikhammer</a:t>
            </a:r>
            <a:r>
              <a:rPr lang="de-DE" sz="1050" b="1" u="sng" dirty="0">
                <a:solidFill>
                  <a:prstClr val="black"/>
                </a:solidFill>
                <a:latin typeface="Arial" panose="020B0604020202020204" pitchFamily="34" charset="0"/>
                <a:cs typeface="Arial" panose="020B0604020202020204" pitchFamily="34" charset="0"/>
              </a:rPr>
              <a:t> MS01</a:t>
            </a:r>
          </a:p>
          <a:p>
            <a:pPr lvl="0" defTabSz="685800"/>
            <a:r>
              <a:rPr lang="de-DE" sz="1050" b="1" dirty="0">
                <a:solidFill>
                  <a:prstClr val="black"/>
                </a:solidFill>
                <a:latin typeface="Arial" panose="020B0604020202020204" pitchFamily="34" charset="0"/>
                <a:cs typeface="Arial" panose="020B0604020202020204" pitchFamily="34" charset="0"/>
              </a:rPr>
              <a:t>für Bagger 1,8 </a:t>
            </a:r>
            <a:r>
              <a:rPr lang="de-DE" sz="1050" b="1" dirty="0" err="1">
                <a:solidFill>
                  <a:prstClr val="black"/>
                </a:solidFill>
                <a:latin typeface="Arial" panose="020B0604020202020204" pitchFamily="34" charset="0"/>
                <a:cs typeface="Arial" panose="020B0604020202020204" pitchFamily="34" charset="0"/>
              </a:rPr>
              <a:t>to</a:t>
            </a:r>
            <a:endParaRPr lang="de-DE" dirty="0">
              <a:solidFill>
                <a:prstClr val="black"/>
              </a:solidFill>
            </a:endParaRPr>
          </a:p>
        </p:txBody>
      </p:sp>
      <p:sp>
        <p:nvSpPr>
          <p:cNvPr id="8" name="Rechteck 7">
            <a:extLst>
              <a:ext uri="{FF2B5EF4-FFF2-40B4-BE49-F238E27FC236}">
                <a16:creationId xmlns:a16="http://schemas.microsoft.com/office/drawing/2014/main" id="{A4CE7C2B-EAF9-4DE4-9CC0-D6E9C663345B}"/>
              </a:ext>
            </a:extLst>
          </p:cNvPr>
          <p:cNvSpPr/>
          <p:nvPr/>
        </p:nvSpPr>
        <p:spPr>
          <a:xfrm>
            <a:off x="4334717" y="4977292"/>
            <a:ext cx="659156" cy="338554"/>
          </a:xfrm>
          <a:prstGeom prst="rect">
            <a:avLst/>
          </a:prstGeom>
          <a:solidFill>
            <a:schemeClr val="bg2"/>
          </a:solidFill>
        </p:spPr>
        <p:txBody>
          <a:bodyPr wrap="none">
            <a:spAutoFit/>
          </a:bodyPr>
          <a:lstStyle/>
          <a:p>
            <a:pPr lvl="0" algn="ctr" defTabSz="685800"/>
            <a:r>
              <a:rPr lang="de-DE" sz="1600" b="1" dirty="0">
                <a:solidFill>
                  <a:schemeClr val="bg2"/>
                </a:solidFill>
              </a:rPr>
              <a:t>80,- €</a:t>
            </a:r>
          </a:p>
        </p:txBody>
      </p:sp>
      <p:sp>
        <p:nvSpPr>
          <p:cNvPr id="9" name="Rechteck 8">
            <a:extLst>
              <a:ext uri="{FF2B5EF4-FFF2-40B4-BE49-F238E27FC236}">
                <a16:creationId xmlns:a16="http://schemas.microsoft.com/office/drawing/2014/main" id="{413EF014-4825-49A8-BEBA-8AF87DEAE372}"/>
              </a:ext>
            </a:extLst>
          </p:cNvPr>
          <p:cNvSpPr/>
          <p:nvPr/>
        </p:nvSpPr>
        <p:spPr>
          <a:xfrm>
            <a:off x="4283237" y="7869852"/>
            <a:ext cx="767746" cy="338554"/>
          </a:xfrm>
          <a:prstGeom prst="rect">
            <a:avLst/>
          </a:prstGeom>
        </p:spPr>
        <p:txBody>
          <a:bodyPr wrap="square">
            <a:spAutoFit/>
          </a:bodyPr>
          <a:lstStyle/>
          <a:p>
            <a:pPr lvl="0" algn="ctr" defTabSz="685800"/>
            <a:r>
              <a:rPr lang="de-DE" sz="1600" b="1" dirty="0">
                <a:solidFill>
                  <a:prstClr val="black"/>
                </a:solidFill>
              </a:rPr>
              <a:t>80,-€</a:t>
            </a:r>
          </a:p>
        </p:txBody>
      </p:sp>
      <p:sp>
        <p:nvSpPr>
          <p:cNvPr id="10" name="Rechteck 9">
            <a:extLst>
              <a:ext uri="{FF2B5EF4-FFF2-40B4-BE49-F238E27FC236}">
                <a16:creationId xmlns:a16="http://schemas.microsoft.com/office/drawing/2014/main" id="{9E053FDA-A95C-4384-9B0B-8209C526FCA1}"/>
              </a:ext>
            </a:extLst>
          </p:cNvPr>
          <p:cNvSpPr/>
          <p:nvPr/>
        </p:nvSpPr>
        <p:spPr>
          <a:xfrm>
            <a:off x="5214502" y="7887752"/>
            <a:ext cx="659156" cy="338554"/>
          </a:xfrm>
          <a:prstGeom prst="rect">
            <a:avLst/>
          </a:prstGeom>
        </p:spPr>
        <p:txBody>
          <a:bodyPr wrap="none">
            <a:spAutoFit/>
          </a:bodyPr>
          <a:lstStyle/>
          <a:p>
            <a:pPr lvl="0" algn="ctr" defTabSz="685800"/>
            <a:r>
              <a:rPr lang="de-DE" sz="1600" b="1" dirty="0">
                <a:solidFill>
                  <a:prstClr val="black"/>
                </a:solidFill>
              </a:rPr>
              <a:t>60,- €</a:t>
            </a:r>
          </a:p>
        </p:txBody>
      </p:sp>
      <p:sp>
        <p:nvSpPr>
          <p:cNvPr id="13" name="Rechteck 12">
            <a:extLst>
              <a:ext uri="{FF2B5EF4-FFF2-40B4-BE49-F238E27FC236}">
                <a16:creationId xmlns:a16="http://schemas.microsoft.com/office/drawing/2014/main" id="{42B0A57D-534C-4609-9BCD-50C511974837}"/>
              </a:ext>
            </a:extLst>
          </p:cNvPr>
          <p:cNvSpPr/>
          <p:nvPr/>
        </p:nvSpPr>
        <p:spPr>
          <a:xfrm>
            <a:off x="6300695" y="7838970"/>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15" name="Textfeld 14">
            <a:extLst>
              <a:ext uri="{FF2B5EF4-FFF2-40B4-BE49-F238E27FC236}">
                <a16:creationId xmlns:a16="http://schemas.microsoft.com/office/drawing/2014/main" id="{55387E60-D6D6-2DDB-B929-6939B335780A}"/>
              </a:ext>
            </a:extLst>
          </p:cNvPr>
          <p:cNvSpPr txBox="1"/>
          <p:nvPr/>
        </p:nvSpPr>
        <p:spPr>
          <a:xfrm>
            <a:off x="218076" y="5879046"/>
            <a:ext cx="3291093" cy="400110"/>
          </a:xfrm>
          <a:prstGeom prst="rect">
            <a:avLst/>
          </a:prstGeom>
          <a:noFill/>
        </p:spPr>
        <p:txBody>
          <a:bodyPr wrap="square">
            <a:spAutoFit/>
          </a:bodyPr>
          <a:lstStyle/>
          <a:p>
            <a:r>
              <a:rPr lang="de-DE" sz="1000" b="1" dirty="0">
                <a:solidFill>
                  <a:schemeClr val="tx1">
                    <a:lumMod val="75000"/>
                    <a:lumOff val="25000"/>
                  </a:schemeClr>
                </a:solidFill>
              </a:rPr>
              <a:t>Fettpresse, leihweise für Hydraulischer</a:t>
            </a:r>
          </a:p>
          <a:p>
            <a:r>
              <a:rPr lang="de-DE" sz="1000" b="1" dirty="0">
                <a:solidFill>
                  <a:schemeClr val="tx1">
                    <a:lumMod val="75000"/>
                    <a:lumOff val="25000"/>
                  </a:schemeClr>
                </a:solidFill>
              </a:rPr>
              <a:t>Abbruchhammer SG6040 im Preis enthalten</a:t>
            </a:r>
            <a:endParaRPr lang="de-DE" sz="1200" b="1" dirty="0">
              <a:solidFill>
                <a:schemeClr val="tx1">
                  <a:lumMod val="75000"/>
                  <a:lumOff val="25000"/>
                </a:schemeClr>
              </a:solidFill>
            </a:endParaRPr>
          </a:p>
        </p:txBody>
      </p:sp>
      <p:pic>
        <p:nvPicPr>
          <p:cNvPr id="17" name="Grafik 16">
            <a:extLst>
              <a:ext uri="{FF2B5EF4-FFF2-40B4-BE49-F238E27FC236}">
                <a16:creationId xmlns:a16="http://schemas.microsoft.com/office/drawing/2014/main" id="{99B0CA7A-C9FC-4323-EF60-BB984F2986DD}"/>
              </a:ext>
            </a:extLst>
          </p:cNvPr>
          <p:cNvPicPr>
            <a:picLocks noChangeAspect="1"/>
          </p:cNvPicPr>
          <p:nvPr/>
        </p:nvPicPr>
        <p:blipFill>
          <a:blip r:embed="rId4"/>
          <a:stretch>
            <a:fillRect/>
          </a:stretch>
        </p:blipFill>
        <p:spPr>
          <a:xfrm>
            <a:off x="132894" y="6514902"/>
            <a:ext cx="1177454" cy="812823"/>
          </a:xfrm>
          <a:prstGeom prst="rect">
            <a:avLst/>
          </a:prstGeom>
        </p:spPr>
      </p:pic>
      <p:sp>
        <p:nvSpPr>
          <p:cNvPr id="16" name="Textfeld 15">
            <a:extLst>
              <a:ext uri="{FF2B5EF4-FFF2-40B4-BE49-F238E27FC236}">
                <a16:creationId xmlns:a16="http://schemas.microsoft.com/office/drawing/2014/main" id="{046DC518-CE8D-E136-887B-04A5E64B11AD}"/>
              </a:ext>
            </a:extLst>
          </p:cNvPr>
          <p:cNvSpPr txBox="1"/>
          <p:nvPr/>
        </p:nvSpPr>
        <p:spPr>
          <a:xfrm>
            <a:off x="3385406" y="7890848"/>
            <a:ext cx="879676" cy="338554"/>
          </a:xfrm>
          <a:prstGeom prst="rect">
            <a:avLst/>
          </a:prstGeom>
          <a:noFill/>
        </p:spPr>
        <p:txBody>
          <a:bodyPr wrap="square">
            <a:spAutoFit/>
          </a:bodyPr>
          <a:lstStyle/>
          <a:p>
            <a:pPr lvl="0" algn="ctr" defTabSz="685800"/>
            <a:r>
              <a:rPr lang="de-DE" sz="1600" b="1" dirty="0">
                <a:solidFill>
                  <a:prstClr val="black"/>
                </a:solidFill>
              </a:rPr>
              <a:t>50,- €</a:t>
            </a:r>
          </a:p>
        </p:txBody>
      </p:sp>
      <p:sp>
        <p:nvSpPr>
          <p:cNvPr id="23" name="Textfeld 22">
            <a:extLst>
              <a:ext uri="{FF2B5EF4-FFF2-40B4-BE49-F238E27FC236}">
                <a16:creationId xmlns:a16="http://schemas.microsoft.com/office/drawing/2014/main" id="{70BC0C66-2147-2AC1-9B54-761DE38E6677}"/>
              </a:ext>
            </a:extLst>
          </p:cNvPr>
          <p:cNvSpPr txBox="1"/>
          <p:nvPr/>
        </p:nvSpPr>
        <p:spPr>
          <a:xfrm>
            <a:off x="3687695" y="6790710"/>
            <a:ext cx="250046"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5" name="Textfeld 24">
            <a:extLst>
              <a:ext uri="{FF2B5EF4-FFF2-40B4-BE49-F238E27FC236}">
                <a16:creationId xmlns:a16="http://schemas.microsoft.com/office/drawing/2014/main" id="{A199B614-512D-5A4E-219D-DE84C63644AF}"/>
              </a:ext>
            </a:extLst>
          </p:cNvPr>
          <p:cNvSpPr txBox="1"/>
          <p:nvPr/>
        </p:nvSpPr>
        <p:spPr>
          <a:xfrm>
            <a:off x="4275875" y="6830959"/>
            <a:ext cx="732366" cy="338554"/>
          </a:xfrm>
          <a:prstGeom prst="rect">
            <a:avLst/>
          </a:prstGeom>
          <a:noFill/>
        </p:spPr>
        <p:txBody>
          <a:bodyPr wrap="square">
            <a:spAutoFit/>
          </a:bodyPr>
          <a:lstStyle/>
          <a:p>
            <a:pPr lvl="0" algn="ctr" defTabSz="685800"/>
            <a:r>
              <a:rPr lang="de-DE" sz="1600" b="1" dirty="0">
                <a:solidFill>
                  <a:prstClr val="black"/>
                </a:solidFill>
              </a:rPr>
              <a:t>25,-€</a:t>
            </a:r>
          </a:p>
        </p:txBody>
      </p:sp>
      <p:sp>
        <p:nvSpPr>
          <p:cNvPr id="27" name="Textfeld 26">
            <a:extLst>
              <a:ext uri="{FF2B5EF4-FFF2-40B4-BE49-F238E27FC236}">
                <a16:creationId xmlns:a16="http://schemas.microsoft.com/office/drawing/2014/main" id="{F379FD70-7BE7-2D01-34B8-B96FAFD22693}"/>
              </a:ext>
            </a:extLst>
          </p:cNvPr>
          <p:cNvSpPr txBox="1"/>
          <p:nvPr/>
        </p:nvSpPr>
        <p:spPr>
          <a:xfrm>
            <a:off x="5144721" y="6809856"/>
            <a:ext cx="696761"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20,-€</a:t>
            </a:r>
          </a:p>
        </p:txBody>
      </p:sp>
      <p:pic>
        <p:nvPicPr>
          <p:cNvPr id="28" name="Grafik 27">
            <a:extLst>
              <a:ext uri="{FF2B5EF4-FFF2-40B4-BE49-F238E27FC236}">
                <a16:creationId xmlns:a16="http://schemas.microsoft.com/office/drawing/2014/main" id="{030ACDE7-2A53-8F34-C471-6E2A099D93A7}"/>
              </a:ext>
            </a:extLst>
          </p:cNvPr>
          <p:cNvPicPr>
            <a:picLocks noChangeAspect="1"/>
          </p:cNvPicPr>
          <p:nvPr/>
        </p:nvPicPr>
        <p:blipFill>
          <a:blip r:embed="rId5"/>
          <a:stretch>
            <a:fillRect/>
          </a:stretch>
        </p:blipFill>
        <p:spPr>
          <a:xfrm>
            <a:off x="6224430" y="6734700"/>
            <a:ext cx="310923" cy="432854"/>
          </a:xfrm>
          <a:prstGeom prst="rect">
            <a:avLst/>
          </a:prstGeom>
        </p:spPr>
      </p:pic>
      <p:sp>
        <p:nvSpPr>
          <p:cNvPr id="30" name="Textfeld 29">
            <a:extLst>
              <a:ext uri="{FF2B5EF4-FFF2-40B4-BE49-F238E27FC236}">
                <a16:creationId xmlns:a16="http://schemas.microsoft.com/office/drawing/2014/main" id="{50BB9EDB-04BD-5018-AD25-0DB6517E6448}"/>
              </a:ext>
            </a:extLst>
          </p:cNvPr>
          <p:cNvSpPr txBox="1"/>
          <p:nvPr/>
        </p:nvSpPr>
        <p:spPr>
          <a:xfrm>
            <a:off x="3409677" y="5272100"/>
            <a:ext cx="891250"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60,-€</a:t>
            </a:r>
          </a:p>
        </p:txBody>
      </p:sp>
      <p:sp>
        <p:nvSpPr>
          <p:cNvPr id="39" name="Textfeld 38">
            <a:extLst>
              <a:ext uri="{FF2B5EF4-FFF2-40B4-BE49-F238E27FC236}">
                <a16:creationId xmlns:a16="http://schemas.microsoft.com/office/drawing/2014/main" id="{F12A82E0-9267-B4C9-2C41-78081BDEA1BF}"/>
              </a:ext>
            </a:extLst>
          </p:cNvPr>
          <p:cNvSpPr txBox="1"/>
          <p:nvPr/>
        </p:nvSpPr>
        <p:spPr>
          <a:xfrm>
            <a:off x="4282649" y="5260726"/>
            <a:ext cx="795559"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100,-€</a:t>
            </a:r>
          </a:p>
        </p:txBody>
      </p:sp>
      <p:sp>
        <p:nvSpPr>
          <p:cNvPr id="44" name="Textfeld 43">
            <a:extLst>
              <a:ext uri="{FF2B5EF4-FFF2-40B4-BE49-F238E27FC236}">
                <a16:creationId xmlns:a16="http://schemas.microsoft.com/office/drawing/2014/main" id="{B74474E4-1C1A-8B1F-9F67-73B5EE666F5A}"/>
              </a:ext>
            </a:extLst>
          </p:cNvPr>
          <p:cNvSpPr txBox="1"/>
          <p:nvPr/>
        </p:nvSpPr>
        <p:spPr>
          <a:xfrm>
            <a:off x="5196533" y="5248200"/>
            <a:ext cx="696761"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80,-€</a:t>
            </a:r>
          </a:p>
        </p:txBody>
      </p:sp>
      <p:sp>
        <p:nvSpPr>
          <p:cNvPr id="46" name="Textfeld 45">
            <a:extLst>
              <a:ext uri="{FF2B5EF4-FFF2-40B4-BE49-F238E27FC236}">
                <a16:creationId xmlns:a16="http://schemas.microsoft.com/office/drawing/2014/main" id="{6107FB73-DFC4-4BED-396E-87ABEE65349C}"/>
              </a:ext>
            </a:extLst>
          </p:cNvPr>
          <p:cNvSpPr txBox="1"/>
          <p:nvPr/>
        </p:nvSpPr>
        <p:spPr>
          <a:xfrm>
            <a:off x="3483030" y="4684851"/>
            <a:ext cx="696761"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70,-€</a:t>
            </a:r>
          </a:p>
        </p:txBody>
      </p:sp>
      <p:sp>
        <p:nvSpPr>
          <p:cNvPr id="49" name="Textfeld 48">
            <a:extLst>
              <a:ext uri="{FF2B5EF4-FFF2-40B4-BE49-F238E27FC236}">
                <a16:creationId xmlns:a16="http://schemas.microsoft.com/office/drawing/2014/main" id="{3BF6D513-1303-920E-2CF8-897402A449C9}"/>
              </a:ext>
            </a:extLst>
          </p:cNvPr>
          <p:cNvSpPr txBox="1"/>
          <p:nvPr/>
        </p:nvSpPr>
        <p:spPr>
          <a:xfrm>
            <a:off x="4295735" y="4683248"/>
            <a:ext cx="731820"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120,-€</a:t>
            </a:r>
          </a:p>
        </p:txBody>
      </p:sp>
      <p:sp>
        <p:nvSpPr>
          <p:cNvPr id="51" name="Textfeld 50">
            <a:extLst>
              <a:ext uri="{FF2B5EF4-FFF2-40B4-BE49-F238E27FC236}">
                <a16:creationId xmlns:a16="http://schemas.microsoft.com/office/drawing/2014/main" id="{B670AA33-FC2F-A578-EA02-545DDC925416}"/>
              </a:ext>
            </a:extLst>
          </p:cNvPr>
          <p:cNvSpPr txBox="1"/>
          <p:nvPr/>
        </p:nvSpPr>
        <p:spPr>
          <a:xfrm>
            <a:off x="5137484" y="4669494"/>
            <a:ext cx="795559"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100,-€</a:t>
            </a:r>
          </a:p>
        </p:txBody>
      </p:sp>
      <p:pic>
        <p:nvPicPr>
          <p:cNvPr id="52" name="Grafik 51">
            <a:extLst>
              <a:ext uri="{FF2B5EF4-FFF2-40B4-BE49-F238E27FC236}">
                <a16:creationId xmlns:a16="http://schemas.microsoft.com/office/drawing/2014/main" id="{0EBE59A0-1AFA-47C0-768B-2A0C06CAC060}"/>
              </a:ext>
            </a:extLst>
          </p:cNvPr>
          <p:cNvPicPr>
            <a:picLocks noChangeAspect="1"/>
          </p:cNvPicPr>
          <p:nvPr/>
        </p:nvPicPr>
        <p:blipFill>
          <a:blip r:embed="rId6"/>
          <a:stretch>
            <a:fillRect/>
          </a:stretch>
        </p:blipFill>
        <p:spPr>
          <a:xfrm>
            <a:off x="42711" y="1490618"/>
            <a:ext cx="1271512" cy="697979"/>
          </a:xfrm>
          <a:prstGeom prst="rect">
            <a:avLst/>
          </a:prstGeom>
        </p:spPr>
      </p:pic>
      <p:sp>
        <p:nvSpPr>
          <p:cNvPr id="54" name="Textfeld 53">
            <a:extLst>
              <a:ext uri="{FF2B5EF4-FFF2-40B4-BE49-F238E27FC236}">
                <a16:creationId xmlns:a16="http://schemas.microsoft.com/office/drawing/2014/main" id="{0B7DD9FD-3F01-8CEB-2048-776F674634B2}"/>
              </a:ext>
            </a:extLst>
          </p:cNvPr>
          <p:cNvSpPr txBox="1"/>
          <p:nvPr/>
        </p:nvSpPr>
        <p:spPr>
          <a:xfrm>
            <a:off x="1474698" y="1164936"/>
            <a:ext cx="2175419" cy="107721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srgbClr val="FF0000"/>
                </a:solidFill>
                <a:effectLst/>
                <a:uLnTx/>
                <a:uFillTx/>
                <a:latin typeface="Calibri" panose="020F0502020204030204"/>
                <a:ea typeface="+mn-ea"/>
                <a:cs typeface="+mn-cs"/>
              </a:rPr>
              <a:t>Artikel - #: 9030300158</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Schaeff</a:t>
            </a:r>
            <a:r>
              <a:rPr kumimoji="0" lang="de-DE" sz="9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Radlader TL100 Classic</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5800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1950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5270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2760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9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Schaufelinhalt:             1,55 cbm</a:t>
            </a:r>
            <a:endParaRPr lang="de-DE" sz="1600" b="1" dirty="0"/>
          </a:p>
        </p:txBody>
      </p:sp>
      <p:sp>
        <p:nvSpPr>
          <p:cNvPr id="56" name="Textfeld 55">
            <a:extLst>
              <a:ext uri="{FF2B5EF4-FFF2-40B4-BE49-F238E27FC236}">
                <a16:creationId xmlns:a16="http://schemas.microsoft.com/office/drawing/2014/main" id="{62174AD1-2444-4EA6-6E32-7D3C45CE4CDA}"/>
              </a:ext>
            </a:extLst>
          </p:cNvPr>
          <p:cNvSpPr txBox="1"/>
          <p:nvPr/>
        </p:nvSpPr>
        <p:spPr>
          <a:xfrm>
            <a:off x="3402020" y="1324111"/>
            <a:ext cx="833377"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90,- €</a:t>
            </a:r>
          </a:p>
        </p:txBody>
      </p:sp>
      <p:sp>
        <p:nvSpPr>
          <p:cNvPr id="58" name="Textfeld 57">
            <a:extLst>
              <a:ext uri="{FF2B5EF4-FFF2-40B4-BE49-F238E27FC236}">
                <a16:creationId xmlns:a16="http://schemas.microsoft.com/office/drawing/2014/main" id="{086435CF-BBB8-66C2-6F46-720319877413}"/>
              </a:ext>
            </a:extLst>
          </p:cNvPr>
          <p:cNvSpPr txBox="1"/>
          <p:nvPr/>
        </p:nvSpPr>
        <p:spPr>
          <a:xfrm>
            <a:off x="4281360" y="1335745"/>
            <a:ext cx="810228"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140,- €</a:t>
            </a:r>
          </a:p>
        </p:txBody>
      </p:sp>
      <p:sp>
        <p:nvSpPr>
          <p:cNvPr id="60" name="Textfeld 59">
            <a:extLst>
              <a:ext uri="{FF2B5EF4-FFF2-40B4-BE49-F238E27FC236}">
                <a16:creationId xmlns:a16="http://schemas.microsoft.com/office/drawing/2014/main" id="{2DDCE6A7-0FC0-35C0-B13B-C4AD996A6F29}"/>
              </a:ext>
            </a:extLst>
          </p:cNvPr>
          <p:cNvSpPr txBox="1"/>
          <p:nvPr/>
        </p:nvSpPr>
        <p:spPr>
          <a:xfrm>
            <a:off x="5116507" y="1335745"/>
            <a:ext cx="821802"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130,- €</a:t>
            </a:r>
          </a:p>
        </p:txBody>
      </p:sp>
      <p:sp>
        <p:nvSpPr>
          <p:cNvPr id="62" name="Textfeld 61">
            <a:extLst>
              <a:ext uri="{FF2B5EF4-FFF2-40B4-BE49-F238E27FC236}">
                <a16:creationId xmlns:a16="http://schemas.microsoft.com/office/drawing/2014/main" id="{E2EABACB-FFE4-BDDD-7272-522328CE1726}"/>
              </a:ext>
            </a:extLst>
          </p:cNvPr>
          <p:cNvSpPr txBox="1"/>
          <p:nvPr/>
        </p:nvSpPr>
        <p:spPr>
          <a:xfrm>
            <a:off x="5938309" y="1335615"/>
            <a:ext cx="914400"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13,00 €</a:t>
            </a:r>
          </a:p>
        </p:txBody>
      </p:sp>
      <p:pic>
        <p:nvPicPr>
          <p:cNvPr id="63" name="Grafik 62">
            <a:extLst>
              <a:ext uri="{FF2B5EF4-FFF2-40B4-BE49-F238E27FC236}">
                <a16:creationId xmlns:a16="http://schemas.microsoft.com/office/drawing/2014/main" id="{7E63C4D9-BE16-0D33-C3E6-C29673374369}"/>
              </a:ext>
            </a:extLst>
          </p:cNvPr>
          <p:cNvPicPr>
            <a:picLocks noChangeAspect="1"/>
          </p:cNvPicPr>
          <p:nvPr/>
        </p:nvPicPr>
        <p:blipFill>
          <a:blip r:embed="rId5"/>
          <a:stretch>
            <a:fillRect/>
          </a:stretch>
        </p:blipFill>
        <p:spPr>
          <a:xfrm>
            <a:off x="6181142" y="4634747"/>
            <a:ext cx="310923" cy="432854"/>
          </a:xfrm>
          <a:prstGeom prst="rect">
            <a:avLst/>
          </a:prstGeom>
        </p:spPr>
      </p:pic>
      <p:pic>
        <p:nvPicPr>
          <p:cNvPr id="64" name="Grafik 63">
            <a:extLst>
              <a:ext uri="{FF2B5EF4-FFF2-40B4-BE49-F238E27FC236}">
                <a16:creationId xmlns:a16="http://schemas.microsoft.com/office/drawing/2014/main" id="{C7265099-0F26-D86F-C175-ED332F8FB11C}"/>
              </a:ext>
            </a:extLst>
          </p:cNvPr>
          <p:cNvPicPr>
            <a:picLocks noChangeAspect="1"/>
          </p:cNvPicPr>
          <p:nvPr/>
        </p:nvPicPr>
        <p:blipFill>
          <a:blip r:embed="rId5"/>
          <a:stretch>
            <a:fillRect/>
          </a:stretch>
        </p:blipFill>
        <p:spPr>
          <a:xfrm>
            <a:off x="6206195" y="5226103"/>
            <a:ext cx="310923" cy="432854"/>
          </a:xfrm>
          <a:prstGeom prst="rect">
            <a:avLst/>
          </a:prstGeom>
        </p:spPr>
      </p:pic>
      <p:pic>
        <p:nvPicPr>
          <p:cNvPr id="11" name="Grafik 10">
            <a:extLst>
              <a:ext uri="{FF2B5EF4-FFF2-40B4-BE49-F238E27FC236}">
                <a16:creationId xmlns:a16="http://schemas.microsoft.com/office/drawing/2014/main" id="{2671157F-5196-0486-1A8F-8F0326CBEF6A}"/>
              </a:ext>
            </a:extLst>
          </p:cNvPr>
          <p:cNvPicPr>
            <a:picLocks noChangeAspect="1"/>
          </p:cNvPicPr>
          <p:nvPr/>
        </p:nvPicPr>
        <p:blipFill>
          <a:blip r:embed="rId7"/>
          <a:stretch>
            <a:fillRect/>
          </a:stretch>
        </p:blipFill>
        <p:spPr>
          <a:xfrm>
            <a:off x="6394664" y="-1"/>
            <a:ext cx="463336" cy="475989"/>
          </a:xfrm>
          <a:prstGeom prst="rect">
            <a:avLst/>
          </a:prstGeom>
        </p:spPr>
      </p:pic>
      <p:pic>
        <p:nvPicPr>
          <p:cNvPr id="12" name="Grafik 11">
            <a:extLst>
              <a:ext uri="{FF2B5EF4-FFF2-40B4-BE49-F238E27FC236}">
                <a16:creationId xmlns:a16="http://schemas.microsoft.com/office/drawing/2014/main" id="{954B65FE-5E85-19B6-A9CF-84433E98449B}"/>
              </a:ext>
            </a:extLst>
          </p:cNvPr>
          <p:cNvPicPr>
            <a:picLocks noChangeAspect="1"/>
          </p:cNvPicPr>
          <p:nvPr/>
        </p:nvPicPr>
        <p:blipFill>
          <a:blip r:embed="rId8"/>
          <a:stretch>
            <a:fillRect/>
          </a:stretch>
        </p:blipFill>
        <p:spPr>
          <a:xfrm>
            <a:off x="142824" y="3295976"/>
            <a:ext cx="1286367" cy="883997"/>
          </a:xfrm>
          <a:prstGeom prst="rect">
            <a:avLst/>
          </a:prstGeom>
        </p:spPr>
      </p:pic>
      <p:sp>
        <p:nvSpPr>
          <p:cNvPr id="19" name="Textfeld 18">
            <a:extLst>
              <a:ext uri="{FF2B5EF4-FFF2-40B4-BE49-F238E27FC236}">
                <a16:creationId xmlns:a16="http://schemas.microsoft.com/office/drawing/2014/main" id="{EBC7D43C-6725-8562-B5DB-1AA64768AD7E}"/>
              </a:ext>
            </a:extLst>
          </p:cNvPr>
          <p:cNvSpPr txBox="1"/>
          <p:nvPr/>
        </p:nvSpPr>
        <p:spPr>
          <a:xfrm>
            <a:off x="1462414" y="3085979"/>
            <a:ext cx="3526076" cy="1331134"/>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50" b="1" i="0" u="none" strike="noStrike" kern="1200" cap="none" spc="0" normalizeH="0" baseline="0" noProof="0" dirty="0">
                <a:ln>
                  <a:noFill/>
                </a:ln>
                <a:solidFill>
                  <a:srgbClr val="FF0000"/>
                </a:solidFill>
                <a:effectLst/>
                <a:uLnTx/>
                <a:uFillTx/>
                <a:latin typeface="Calibri" panose="020F0502020204030204"/>
                <a:ea typeface="+mn-ea"/>
                <a:cs typeface="+mn-cs"/>
              </a:rPr>
              <a:t>Artikel - #: 9030300161</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Kubota Dumper KC70H-4</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Gewicht:	                    735 kg</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Gesamtbreite:               758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Transportlänge:          2008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Höhe: 	                  1300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Schaufelinhalt:            0,34 cbm</a:t>
            </a:r>
            <a:endParaRPr kumimoji="0" lang="de-DE"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Max. Ladekapazität:     700 kg</a:t>
            </a:r>
          </a:p>
        </p:txBody>
      </p:sp>
      <p:sp>
        <p:nvSpPr>
          <p:cNvPr id="22" name="Textfeld 21">
            <a:extLst>
              <a:ext uri="{FF2B5EF4-FFF2-40B4-BE49-F238E27FC236}">
                <a16:creationId xmlns:a16="http://schemas.microsoft.com/office/drawing/2014/main" id="{0C693386-9548-1979-B8B7-BED97E36ABBF}"/>
              </a:ext>
            </a:extLst>
          </p:cNvPr>
          <p:cNvSpPr txBox="1"/>
          <p:nvPr/>
        </p:nvSpPr>
        <p:spPr>
          <a:xfrm>
            <a:off x="0" y="2363668"/>
            <a:ext cx="352607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a:ln>
                  <a:noFill/>
                </a:ln>
                <a:solidFill>
                  <a:srgbClr val="FF0000"/>
                </a:solidFill>
                <a:effectLst/>
                <a:uLnTx/>
                <a:uFillTx/>
                <a:latin typeface="Arial Black" panose="020B0A04020102020204" pitchFamily="34" charset="0"/>
                <a:ea typeface="+mn-ea"/>
                <a:cs typeface="+mn-cs"/>
              </a:rPr>
              <a:t>Neu im Sortiment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a:ln>
                  <a:noFill/>
                </a:ln>
                <a:solidFill>
                  <a:srgbClr val="FF0000"/>
                </a:solidFill>
                <a:effectLst/>
                <a:uLnTx/>
                <a:uFillTx/>
                <a:latin typeface="Arial Black" panose="020B0A04020102020204" pitchFamily="34" charset="0"/>
                <a:ea typeface="+mn-ea"/>
                <a:cs typeface="+mn-cs"/>
              </a:rPr>
              <a:t>Februar 2025</a:t>
            </a:r>
          </a:p>
        </p:txBody>
      </p:sp>
      <p:sp>
        <p:nvSpPr>
          <p:cNvPr id="26" name="Textfeld 25">
            <a:extLst>
              <a:ext uri="{FF2B5EF4-FFF2-40B4-BE49-F238E27FC236}">
                <a16:creationId xmlns:a16="http://schemas.microsoft.com/office/drawing/2014/main" id="{5DBE2167-4FFB-4F2C-9FEA-49C90033BE4C}"/>
              </a:ext>
            </a:extLst>
          </p:cNvPr>
          <p:cNvSpPr txBox="1"/>
          <p:nvPr/>
        </p:nvSpPr>
        <p:spPr>
          <a:xfrm>
            <a:off x="3479104" y="3619847"/>
            <a:ext cx="742167"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80,-€ </a:t>
            </a:r>
          </a:p>
        </p:txBody>
      </p:sp>
      <p:sp>
        <p:nvSpPr>
          <p:cNvPr id="37" name="Textfeld 36">
            <a:extLst>
              <a:ext uri="{FF2B5EF4-FFF2-40B4-BE49-F238E27FC236}">
                <a16:creationId xmlns:a16="http://schemas.microsoft.com/office/drawing/2014/main" id="{10F263AC-031B-9385-2CDB-8B64B417DCCD}"/>
              </a:ext>
            </a:extLst>
          </p:cNvPr>
          <p:cNvSpPr txBox="1"/>
          <p:nvPr/>
        </p:nvSpPr>
        <p:spPr>
          <a:xfrm>
            <a:off x="4218140" y="3607321"/>
            <a:ext cx="90500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120,- €</a:t>
            </a:r>
          </a:p>
        </p:txBody>
      </p:sp>
      <p:sp>
        <p:nvSpPr>
          <p:cNvPr id="41" name="Textfeld 40">
            <a:extLst>
              <a:ext uri="{FF2B5EF4-FFF2-40B4-BE49-F238E27FC236}">
                <a16:creationId xmlns:a16="http://schemas.microsoft.com/office/drawing/2014/main" id="{95857A49-0AE1-7F4E-E7FC-AE78A271E2B4}"/>
              </a:ext>
            </a:extLst>
          </p:cNvPr>
          <p:cNvSpPr txBox="1"/>
          <p:nvPr/>
        </p:nvSpPr>
        <p:spPr>
          <a:xfrm>
            <a:off x="5029200" y="3582268"/>
            <a:ext cx="1020871"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110,- €</a:t>
            </a:r>
          </a:p>
        </p:txBody>
      </p:sp>
      <p:sp>
        <p:nvSpPr>
          <p:cNvPr id="47" name="Textfeld 46">
            <a:extLst>
              <a:ext uri="{FF2B5EF4-FFF2-40B4-BE49-F238E27FC236}">
                <a16:creationId xmlns:a16="http://schemas.microsoft.com/office/drawing/2014/main" id="{7F6A07C6-C3D4-6389-073D-1CA46A25098F}"/>
              </a:ext>
            </a:extLst>
          </p:cNvPr>
          <p:cNvSpPr txBox="1"/>
          <p:nvPr/>
        </p:nvSpPr>
        <p:spPr>
          <a:xfrm>
            <a:off x="5876721" y="3609863"/>
            <a:ext cx="887334" cy="307777"/>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12,- €</a:t>
            </a:r>
          </a:p>
        </p:txBody>
      </p:sp>
      <p:sp>
        <p:nvSpPr>
          <p:cNvPr id="50" name="Rechteck 49">
            <a:extLst>
              <a:ext uri="{FF2B5EF4-FFF2-40B4-BE49-F238E27FC236}">
                <a16:creationId xmlns:a16="http://schemas.microsoft.com/office/drawing/2014/main" id="{F4453136-E41E-4A96-D2D5-EA49644BD6DC}"/>
              </a:ext>
            </a:extLst>
          </p:cNvPr>
          <p:cNvSpPr/>
          <p:nvPr/>
        </p:nvSpPr>
        <p:spPr>
          <a:xfrm>
            <a:off x="100208" y="2329841"/>
            <a:ext cx="6563639" cy="211689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06321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2E0AD1B-FF1C-F4C6-12A6-30B4405362A8}"/>
              </a:ext>
            </a:extLst>
          </p:cNvPr>
          <p:cNvPicPr>
            <a:picLocks noChangeAspect="1"/>
          </p:cNvPicPr>
          <p:nvPr/>
        </p:nvPicPr>
        <p:blipFill>
          <a:blip r:embed="rId2"/>
          <a:stretch>
            <a:fillRect/>
          </a:stretch>
        </p:blipFill>
        <p:spPr>
          <a:xfrm>
            <a:off x="0" y="0"/>
            <a:ext cx="6858000" cy="463296"/>
          </a:xfrm>
          <a:prstGeom prst="rect">
            <a:avLst/>
          </a:prstGeom>
        </p:spPr>
      </p:pic>
      <p:pic>
        <p:nvPicPr>
          <p:cNvPr id="5" name="Grafik 4">
            <a:extLst>
              <a:ext uri="{FF2B5EF4-FFF2-40B4-BE49-F238E27FC236}">
                <a16:creationId xmlns:a16="http://schemas.microsoft.com/office/drawing/2014/main" id="{EEF0B360-3FCF-6EC3-A720-3937394ACB95}"/>
              </a:ext>
            </a:extLst>
          </p:cNvPr>
          <p:cNvPicPr>
            <a:picLocks noChangeAspect="1"/>
          </p:cNvPicPr>
          <p:nvPr/>
        </p:nvPicPr>
        <p:blipFill>
          <a:blip r:embed="rId3"/>
          <a:stretch>
            <a:fillRect/>
          </a:stretch>
        </p:blipFill>
        <p:spPr>
          <a:xfrm>
            <a:off x="6394664" y="0"/>
            <a:ext cx="463336" cy="463336"/>
          </a:xfrm>
          <a:prstGeom prst="rect">
            <a:avLst/>
          </a:prstGeom>
        </p:spPr>
      </p:pic>
      <p:pic>
        <p:nvPicPr>
          <p:cNvPr id="6" name="Grafik 5">
            <a:extLst>
              <a:ext uri="{FF2B5EF4-FFF2-40B4-BE49-F238E27FC236}">
                <a16:creationId xmlns:a16="http://schemas.microsoft.com/office/drawing/2014/main" id="{4423E0CE-0527-C2E0-310E-B993EABF7402}"/>
              </a:ext>
            </a:extLst>
          </p:cNvPr>
          <p:cNvPicPr>
            <a:picLocks noChangeAspect="1"/>
          </p:cNvPicPr>
          <p:nvPr/>
        </p:nvPicPr>
        <p:blipFill>
          <a:blip r:embed="rId4"/>
          <a:stretch>
            <a:fillRect/>
          </a:stretch>
        </p:blipFill>
        <p:spPr>
          <a:xfrm>
            <a:off x="0" y="9448800"/>
            <a:ext cx="6858000" cy="457200"/>
          </a:xfrm>
          <a:prstGeom prst="rect">
            <a:avLst/>
          </a:prstGeom>
        </p:spPr>
      </p:pic>
      <p:pic>
        <p:nvPicPr>
          <p:cNvPr id="8" name="Grafik 7">
            <a:extLst>
              <a:ext uri="{FF2B5EF4-FFF2-40B4-BE49-F238E27FC236}">
                <a16:creationId xmlns:a16="http://schemas.microsoft.com/office/drawing/2014/main" id="{6A136E24-C4A0-B5DF-8C39-87A27A359FCE}"/>
              </a:ext>
            </a:extLst>
          </p:cNvPr>
          <p:cNvPicPr>
            <a:picLocks noChangeAspect="1"/>
          </p:cNvPicPr>
          <p:nvPr/>
        </p:nvPicPr>
        <p:blipFill>
          <a:blip r:embed="rId5"/>
          <a:stretch>
            <a:fillRect/>
          </a:stretch>
        </p:blipFill>
        <p:spPr>
          <a:xfrm>
            <a:off x="1142802" y="4684753"/>
            <a:ext cx="4572396" cy="536494"/>
          </a:xfrm>
          <a:prstGeom prst="rect">
            <a:avLst/>
          </a:prstGeom>
        </p:spPr>
      </p:pic>
      <p:sp>
        <p:nvSpPr>
          <p:cNvPr id="12" name="Textfeld 11">
            <a:extLst>
              <a:ext uri="{FF2B5EF4-FFF2-40B4-BE49-F238E27FC236}">
                <a16:creationId xmlns:a16="http://schemas.microsoft.com/office/drawing/2014/main" id="{4389D2E6-5B0C-3E09-B730-E10F2B13B672}"/>
              </a:ext>
            </a:extLst>
          </p:cNvPr>
          <p:cNvSpPr txBox="1"/>
          <p:nvPr/>
        </p:nvSpPr>
        <p:spPr>
          <a:xfrm>
            <a:off x="1215024" y="9505890"/>
            <a:ext cx="5123145"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E-Mail: info@schaefer-baustoffe.de</a:t>
            </a:r>
          </a:p>
        </p:txBody>
      </p:sp>
      <p:sp>
        <p:nvSpPr>
          <p:cNvPr id="14" name="Textfeld 13">
            <a:extLst>
              <a:ext uri="{FF2B5EF4-FFF2-40B4-BE49-F238E27FC236}">
                <a16:creationId xmlns:a16="http://schemas.microsoft.com/office/drawing/2014/main" id="{6C9C4DFC-5C72-6DD5-801D-4C5560D3695A}"/>
              </a:ext>
            </a:extLst>
          </p:cNvPr>
          <p:cNvSpPr txBox="1"/>
          <p:nvPr/>
        </p:nvSpPr>
        <p:spPr>
          <a:xfrm>
            <a:off x="839243" y="528605"/>
            <a:ext cx="502293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800" b="1" i="0" u="sng" strike="noStrike" kern="1200" cap="none" spc="0" normalizeH="0" baseline="0" noProof="0" dirty="0">
                <a:ln>
                  <a:noFill/>
                </a:ln>
                <a:solidFill>
                  <a:prstClr val="black"/>
                </a:solidFill>
                <a:effectLst/>
                <a:uLnTx/>
                <a:uFillTx/>
                <a:latin typeface="Calibri" panose="020F0502020204030204"/>
                <a:ea typeface="+mn-ea"/>
                <a:cs typeface="+mn-cs"/>
              </a:rPr>
              <a:t>Frachtpreise für die Anlieferung von Mietgeräten</a:t>
            </a:r>
          </a:p>
        </p:txBody>
      </p:sp>
      <p:graphicFrame>
        <p:nvGraphicFramePr>
          <p:cNvPr id="16" name="Tabelle 15">
            <a:extLst>
              <a:ext uri="{FF2B5EF4-FFF2-40B4-BE49-F238E27FC236}">
                <a16:creationId xmlns:a16="http://schemas.microsoft.com/office/drawing/2014/main" id="{E534C519-05A6-11E8-0CAF-A58D4527ACF9}"/>
              </a:ext>
            </a:extLst>
          </p:cNvPr>
          <p:cNvGraphicFramePr>
            <a:graphicFrameLocks noGrp="1"/>
          </p:cNvGraphicFramePr>
          <p:nvPr>
            <p:extLst>
              <p:ext uri="{D42A27DB-BD31-4B8C-83A1-F6EECF244321}">
                <p14:modId xmlns:p14="http://schemas.microsoft.com/office/powerpoint/2010/main" val="1931204994"/>
              </p:ext>
            </p:extLst>
          </p:nvPr>
        </p:nvGraphicFramePr>
        <p:xfrm>
          <a:off x="114116" y="1340280"/>
          <a:ext cx="6504508" cy="1676400"/>
        </p:xfrm>
        <a:graphic>
          <a:graphicData uri="http://schemas.openxmlformats.org/drawingml/2006/table">
            <a:tbl>
              <a:tblPr firstRow="1" bandRow="1">
                <a:tableStyleId>{5940675A-B579-460E-94D1-54222C63F5DA}</a:tableStyleId>
              </a:tblPr>
              <a:tblGrid>
                <a:gridCol w="1626127">
                  <a:extLst>
                    <a:ext uri="{9D8B030D-6E8A-4147-A177-3AD203B41FA5}">
                      <a16:colId xmlns:a16="http://schemas.microsoft.com/office/drawing/2014/main" val="842365447"/>
                    </a:ext>
                  </a:extLst>
                </a:gridCol>
                <a:gridCol w="1626127">
                  <a:extLst>
                    <a:ext uri="{9D8B030D-6E8A-4147-A177-3AD203B41FA5}">
                      <a16:colId xmlns:a16="http://schemas.microsoft.com/office/drawing/2014/main" val="4075433988"/>
                    </a:ext>
                  </a:extLst>
                </a:gridCol>
                <a:gridCol w="1626127">
                  <a:extLst>
                    <a:ext uri="{9D8B030D-6E8A-4147-A177-3AD203B41FA5}">
                      <a16:colId xmlns:a16="http://schemas.microsoft.com/office/drawing/2014/main" val="1336481769"/>
                    </a:ext>
                  </a:extLst>
                </a:gridCol>
                <a:gridCol w="1626127">
                  <a:extLst>
                    <a:ext uri="{9D8B030D-6E8A-4147-A177-3AD203B41FA5}">
                      <a16:colId xmlns:a16="http://schemas.microsoft.com/office/drawing/2014/main" val="233364495"/>
                    </a:ext>
                  </a:extLst>
                </a:gridCol>
              </a:tblGrid>
              <a:tr h="0">
                <a:tc>
                  <a:txBody>
                    <a:bodyPr/>
                    <a:lstStyle/>
                    <a:p>
                      <a:pPr algn="ctr"/>
                      <a:r>
                        <a:rPr lang="de-DE" sz="1600" b="1" dirty="0"/>
                        <a:t>Zone 1</a:t>
                      </a:r>
                    </a:p>
                  </a:txBody>
                  <a:tcPr/>
                </a:tc>
                <a:tc>
                  <a:txBody>
                    <a:bodyPr/>
                    <a:lstStyle/>
                    <a:p>
                      <a:pPr algn="ctr"/>
                      <a:r>
                        <a:rPr lang="de-DE" sz="1600" b="1" dirty="0"/>
                        <a:t>  1 – 10 km </a:t>
                      </a:r>
                    </a:p>
                  </a:txBody>
                  <a:tcPr/>
                </a:tc>
                <a:tc>
                  <a:txBody>
                    <a:bodyPr/>
                    <a:lstStyle/>
                    <a:p>
                      <a:pPr algn="ctr"/>
                      <a:r>
                        <a:rPr lang="de-DE" sz="1600" b="1" dirty="0"/>
                        <a:t>90303095</a:t>
                      </a:r>
                    </a:p>
                  </a:txBody>
                  <a:tcPr/>
                </a:tc>
                <a:tc>
                  <a:txBody>
                    <a:bodyPr/>
                    <a:lstStyle/>
                    <a:p>
                      <a:pPr algn="ctr"/>
                      <a:r>
                        <a:rPr lang="de-DE" sz="1600" b="1" dirty="0"/>
                        <a:t>Preis auf Anfrage</a:t>
                      </a:r>
                    </a:p>
                  </a:txBody>
                  <a:tcPr/>
                </a:tc>
                <a:extLst>
                  <a:ext uri="{0D108BD9-81ED-4DB2-BD59-A6C34878D82A}">
                    <a16:rowId xmlns:a16="http://schemas.microsoft.com/office/drawing/2014/main" val="17084813"/>
                  </a:ext>
                </a:extLst>
              </a:tr>
              <a:tr h="0">
                <a:tc>
                  <a:txBody>
                    <a:bodyPr/>
                    <a:lstStyle/>
                    <a:p>
                      <a:pPr algn="ctr"/>
                      <a:r>
                        <a:rPr lang="de-DE" sz="1600" b="1" dirty="0"/>
                        <a:t>Zone 2 </a:t>
                      </a:r>
                    </a:p>
                  </a:txBody>
                  <a:tcPr/>
                </a:tc>
                <a:tc>
                  <a:txBody>
                    <a:bodyPr/>
                    <a:lstStyle/>
                    <a:p>
                      <a:pPr algn="ctr"/>
                      <a:r>
                        <a:rPr lang="de-DE" sz="1600" b="1" dirty="0"/>
                        <a:t>11 – 20 km</a:t>
                      </a:r>
                    </a:p>
                  </a:txBody>
                  <a:tcPr/>
                </a:tc>
                <a:tc>
                  <a:txBody>
                    <a:bodyPr/>
                    <a:lstStyle/>
                    <a:p>
                      <a:pPr algn="ctr"/>
                      <a:r>
                        <a:rPr lang="de-DE" sz="1600" b="1" dirty="0"/>
                        <a:t>90303096</a:t>
                      </a:r>
                    </a:p>
                  </a:txBody>
                  <a:tcPr/>
                </a:tc>
                <a:tc>
                  <a:txBody>
                    <a:bodyPr/>
                    <a:lstStyle/>
                    <a:p>
                      <a:pPr algn="ctr"/>
                      <a:r>
                        <a:rPr lang="de-DE" sz="1600" b="1" dirty="0"/>
                        <a:t>Preis auf Anfrage</a:t>
                      </a:r>
                    </a:p>
                  </a:txBody>
                  <a:tcPr/>
                </a:tc>
                <a:extLst>
                  <a:ext uri="{0D108BD9-81ED-4DB2-BD59-A6C34878D82A}">
                    <a16:rowId xmlns:a16="http://schemas.microsoft.com/office/drawing/2014/main" val="2601805849"/>
                  </a:ext>
                </a:extLst>
              </a:tr>
              <a:tr h="0">
                <a:tc>
                  <a:txBody>
                    <a:bodyPr/>
                    <a:lstStyle/>
                    <a:p>
                      <a:pPr algn="ctr"/>
                      <a:r>
                        <a:rPr lang="de-DE" sz="1600" b="1" dirty="0"/>
                        <a:t>Zone 3</a:t>
                      </a:r>
                    </a:p>
                  </a:txBody>
                  <a:tcPr/>
                </a:tc>
                <a:tc>
                  <a:txBody>
                    <a:bodyPr/>
                    <a:lstStyle/>
                    <a:p>
                      <a:pPr algn="ctr"/>
                      <a:r>
                        <a:rPr lang="de-DE" sz="1600" b="1" dirty="0"/>
                        <a:t>21 – 30 km</a:t>
                      </a:r>
                    </a:p>
                  </a:txBody>
                  <a:tcPr/>
                </a:tc>
                <a:tc>
                  <a:txBody>
                    <a:bodyPr/>
                    <a:lstStyle/>
                    <a:p>
                      <a:pPr algn="ctr"/>
                      <a:r>
                        <a:rPr lang="de-DE" sz="1600" b="1" dirty="0"/>
                        <a:t>90303097</a:t>
                      </a:r>
                    </a:p>
                  </a:txBody>
                  <a:tcPr/>
                </a:tc>
                <a:tc>
                  <a:txBody>
                    <a:bodyPr/>
                    <a:lstStyle/>
                    <a:p>
                      <a:pPr algn="ctr"/>
                      <a:r>
                        <a:rPr lang="de-DE" sz="1600" b="1" dirty="0"/>
                        <a:t>Preis auf Anfrage</a:t>
                      </a:r>
                    </a:p>
                  </a:txBody>
                  <a:tcPr/>
                </a:tc>
                <a:extLst>
                  <a:ext uri="{0D108BD9-81ED-4DB2-BD59-A6C34878D82A}">
                    <a16:rowId xmlns:a16="http://schemas.microsoft.com/office/drawing/2014/main" val="3900791533"/>
                  </a:ext>
                </a:extLst>
              </a:tr>
              <a:tr h="0">
                <a:tc>
                  <a:txBody>
                    <a:bodyPr/>
                    <a:lstStyle/>
                    <a:p>
                      <a:pPr algn="ctr"/>
                      <a:r>
                        <a:rPr lang="de-DE" sz="1600" b="1" dirty="0"/>
                        <a:t>Zone 4 </a:t>
                      </a:r>
                    </a:p>
                  </a:txBody>
                  <a:tcPr/>
                </a:tc>
                <a:tc>
                  <a:txBody>
                    <a:bodyPr/>
                    <a:lstStyle/>
                    <a:p>
                      <a:pPr algn="ctr"/>
                      <a:r>
                        <a:rPr lang="de-DE" sz="1600" b="1" dirty="0"/>
                        <a:t>31 - 40 km</a:t>
                      </a:r>
                    </a:p>
                  </a:txBody>
                  <a:tcPr/>
                </a:tc>
                <a:tc>
                  <a:txBody>
                    <a:bodyPr/>
                    <a:lstStyle/>
                    <a:p>
                      <a:pPr algn="ctr"/>
                      <a:r>
                        <a:rPr lang="de-DE" sz="1600" b="1" dirty="0"/>
                        <a:t>90303098</a:t>
                      </a:r>
                    </a:p>
                  </a:txBody>
                  <a:tcPr/>
                </a:tc>
                <a:tc>
                  <a:txBody>
                    <a:bodyPr/>
                    <a:lstStyle/>
                    <a:p>
                      <a:pPr algn="ctr"/>
                      <a:r>
                        <a:rPr lang="de-DE" sz="1600" b="1" dirty="0"/>
                        <a:t>Preis auf Anfrage</a:t>
                      </a:r>
                    </a:p>
                  </a:txBody>
                  <a:tcPr/>
                </a:tc>
                <a:extLst>
                  <a:ext uri="{0D108BD9-81ED-4DB2-BD59-A6C34878D82A}">
                    <a16:rowId xmlns:a16="http://schemas.microsoft.com/office/drawing/2014/main" val="491614241"/>
                  </a:ext>
                </a:extLst>
              </a:tr>
              <a:tr h="0">
                <a:tc>
                  <a:txBody>
                    <a:bodyPr/>
                    <a:lstStyle/>
                    <a:p>
                      <a:pPr algn="ctr"/>
                      <a:r>
                        <a:rPr lang="de-DE" sz="1600" b="1" dirty="0"/>
                        <a:t>Zone 5 </a:t>
                      </a:r>
                    </a:p>
                  </a:txBody>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lang="de-DE" sz="1600" b="1" dirty="0"/>
                        <a:t>Ab</a:t>
                      </a:r>
                      <a:r>
                        <a:rPr lang="de-DE" sz="1600" b="1" baseline="0" dirty="0"/>
                        <a:t> 41 </a:t>
                      </a:r>
                      <a:r>
                        <a:rPr lang="de-DE" sz="1600" b="1" dirty="0"/>
                        <a:t>km</a:t>
                      </a:r>
                    </a:p>
                  </a:txBody>
                  <a:tcPr/>
                </a:tc>
                <a:tc>
                  <a:txBody>
                    <a:bodyPr/>
                    <a:lstStyle/>
                    <a:p>
                      <a:pPr algn="ctr"/>
                      <a:r>
                        <a:rPr lang="de-DE" sz="1600" b="1" dirty="0"/>
                        <a:t>90303099</a:t>
                      </a:r>
                    </a:p>
                  </a:txBody>
                  <a:tcPr/>
                </a:tc>
                <a:tc>
                  <a:txBody>
                    <a:bodyPr/>
                    <a:lstStyle/>
                    <a:p>
                      <a:pPr algn="ctr"/>
                      <a:r>
                        <a:rPr lang="de-DE" sz="1600" b="1" dirty="0"/>
                        <a:t>Preis auf Anfrage</a:t>
                      </a:r>
                    </a:p>
                  </a:txBody>
                  <a:tcPr/>
                </a:tc>
                <a:extLst>
                  <a:ext uri="{0D108BD9-81ED-4DB2-BD59-A6C34878D82A}">
                    <a16:rowId xmlns:a16="http://schemas.microsoft.com/office/drawing/2014/main" val="2662378657"/>
                  </a:ext>
                </a:extLst>
              </a:tr>
            </a:tbl>
          </a:graphicData>
        </a:graphic>
      </p:graphicFrame>
      <p:pic>
        <p:nvPicPr>
          <p:cNvPr id="18" name="Grafik 17">
            <a:extLst>
              <a:ext uri="{FF2B5EF4-FFF2-40B4-BE49-F238E27FC236}">
                <a16:creationId xmlns:a16="http://schemas.microsoft.com/office/drawing/2014/main" id="{66778D9C-9D92-790B-C14A-90DCF95C01F1}"/>
              </a:ext>
            </a:extLst>
          </p:cNvPr>
          <p:cNvPicPr>
            <a:picLocks noChangeAspect="1"/>
          </p:cNvPicPr>
          <p:nvPr/>
        </p:nvPicPr>
        <p:blipFill>
          <a:blip r:embed="rId6"/>
          <a:stretch>
            <a:fillRect/>
          </a:stretch>
        </p:blipFill>
        <p:spPr>
          <a:xfrm>
            <a:off x="115343" y="3226585"/>
            <a:ext cx="6517189" cy="847417"/>
          </a:xfrm>
          <a:prstGeom prst="rect">
            <a:avLst/>
          </a:prstGeom>
        </p:spPr>
      </p:pic>
      <p:sp>
        <p:nvSpPr>
          <p:cNvPr id="20" name="Textfeld 19">
            <a:extLst>
              <a:ext uri="{FF2B5EF4-FFF2-40B4-BE49-F238E27FC236}">
                <a16:creationId xmlns:a16="http://schemas.microsoft.com/office/drawing/2014/main" id="{30B62AAF-72CE-E637-A1CA-BCFDD705AFA8}"/>
              </a:ext>
            </a:extLst>
          </p:cNvPr>
          <p:cNvSpPr txBox="1"/>
          <p:nvPr/>
        </p:nvSpPr>
        <p:spPr>
          <a:xfrm>
            <a:off x="1853853" y="860720"/>
            <a:ext cx="3432130"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alibri" panose="020F0502020204030204"/>
                <a:ea typeface="+mn-ea"/>
                <a:cs typeface="+mn-cs"/>
              </a:rPr>
              <a:t>Preise je Gerät für An-, und Abfuhr</a:t>
            </a:r>
          </a:p>
        </p:txBody>
      </p:sp>
      <p:sp>
        <p:nvSpPr>
          <p:cNvPr id="22" name="Textfeld 21">
            <a:extLst>
              <a:ext uri="{FF2B5EF4-FFF2-40B4-BE49-F238E27FC236}">
                <a16:creationId xmlns:a16="http://schemas.microsoft.com/office/drawing/2014/main" id="{25129085-A31F-454B-D761-BDB3B329C7B8}"/>
              </a:ext>
            </a:extLst>
          </p:cNvPr>
          <p:cNvSpPr txBox="1"/>
          <p:nvPr/>
        </p:nvSpPr>
        <p:spPr>
          <a:xfrm>
            <a:off x="425885" y="3278253"/>
            <a:ext cx="6125227" cy="9541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alibri" panose="020F0502020204030204"/>
                <a:ea typeface="+mn-ea"/>
                <a:cs typeface="+mn-cs"/>
              </a:rPr>
              <a:t>Entfernung laut Google Maps.			https://www.google.de/maps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Calibri" panose="020F0502020204030204"/>
                <a:ea typeface="+mn-ea"/>
                <a:cs typeface="+mn-cs"/>
              </a:rPr>
              <a:t>Rückgabe nicht vollgetankt			zuzüglich 2,90 € je Liter Diesel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Calibri" panose="020F0502020204030204"/>
                <a:ea typeface="+mn-ea"/>
                <a:cs typeface="+mn-cs"/>
              </a:rPr>
              <a:t>Rückgabe nicht gereinigter Baumaschine	zuzüglich </a:t>
            </a:r>
            <a:r>
              <a:rPr kumimoji="0" lang="de-DE" sz="1400" b="1" i="0" u="sng" strike="noStrike" kern="1200" cap="none" spc="0" normalizeH="0" baseline="0" noProof="0" dirty="0">
                <a:ln>
                  <a:noFill/>
                </a:ln>
                <a:solidFill>
                  <a:srgbClr val="FF0000"/>
                </a:solidFill>
                <a:effectLst/>
                <a:uLnTx/>
                <a:uFillTx/>
                <a:latin typeface="Calibri" panose="020F0502020204030204"/>
                <a:ea typeface="+mn-ea"/>
                <a:cs typeface="+mn-cs"/>
              </a:rPr>
              <a:t>50,- € </a:t>
            </a:r>
            <a:r>
              <a:rPr kumimoji="0" lang="de-DE" sz="1400" b="1" i="0" u="none" strike="noStrike" kern="1200" cap="none" spc="0" normalizeH="0" baseline="0" noProof="0" dirty="0">
                <a:ln>
                  <a:noFill/>
                </a:ln>
                <a:solidFill>
                  <a:srgbClr val="FF0000"/>
                </a:solidFill>
                <a:effectLst/>
                <a:uLnTx/>
                <a:uFillTx/>
                <a:latin typeface="Calibri" panose="020F0502020204030204"/>
                <a:ea typeface="+mn-ea"/>
                <a:cs typeface="+mn-cs"/>
              </a:rPr>
              <a:t>Reinigungspauschale</a:t>
            </a:r>
            <a:r>
              <a:rPr kumimoji="0" lang="de-DE" sz="14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de-DE" dirty="0"/>
          </a:p>
        </p:txBody>
      </p:sp>
      <p:sp>
        <p:nvSpPr>
          <p:cNvPr id="24" name="Textfeld 23">
            <a:extLst>
              <a:ext uri="{FF2B5EF4-FFF2-40B4-BE49-F238E27FC236}">
                <a16:creationId xmlns:a16="http://schemas.microsoft.com/office/drawing/2014/main" id="{60DB72F1-6172-9FFA-D7F6-1D88BC372E37}"/>
              </a:ext>
            </a:extLst>
          </p:cNvPr>
          <p:cNvSpPr txBox="1"/>
          <p:nvPr/>
        </p:nvSpPr>
        <p:spPr>
          <a:xfrm>
            <a:off x="623170" y="0"/>
            <a:ext cx="6234830" cy="369332"/>
          </a:xfrm>
          <a:prstGeom prst="rect">
            <a:avLst/>
          </a:prstGeom>
          <a:noFill/>
        </p:spPr>
        <p:txBody>
          <a:bodyPr wrap="square">
            <a:spAutoFit/>
          </a:bodyPr>
          <a:lstStyle/>
          <a:p>
            <a:r>
              <a:rPr lang="de-DE" sz="1800" b="1" dirty="0">
                <a:solidFill>
                  <a:schemeClr val="bg1"/>
                </a:solidFill>
                <a:latin typeface="Arial" panose="020B0604020202020204" pitchFamily="34" charset="0"/>
                <a:cs typeface="Arial" panose="020B0604020202020204" pitchFamily="34" charset="0"/>
              </a:rPr>
              <a:t> Frachtpreise für Anlieferung von Mietgeräten</a:t>
            </a:r>
            <a:endParaRPr lang="de-DE" dirty="0"/>
          </a:p>
        </p:txBody>
      </p:sp>
    </p:spTree>
    <p:extLst>
      <p:ext uri="{BB962C8B-B14F-4D97-AF65-F5344CB8AC3E}">
        <p14:creationId xmlns:p14="http://schemas.microsoft.com/office/powerpoint/2010/main" val="2560249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962988DB-1F54-448F-9E25-F6DCBB64CF7B}"/>
              </a:ext>
            </a:extLst>
          </p:cNvPr>
          <p:cNvPicPr>
            <a:picLocks noChangeAspect="1"/>
          </p:cNvPicPr>
          <p:nvPr/>
        </p:nvPicPr>
        <p:blipFill rotWithShape="1">
          <a:blip r:embed="rId2"/>
          <a:srcRect l="21323" r="16447"/>
          <a:stretch/>
        </p:blipFill>
        <p:spPr>
          <a:xfrm>
            <a:off x="265839" y="7125305"/>
            <a:ext cx="1071242" cy="1291063"/>
          </a:xfrm>
          <a:prstGeom prst="rect">
            <a:avLst/>
          </a:prstGeom>
        </p:spPr>
      </p:pic>
      <p:sp>
        <p:nvSpPr>
          <p:cNvPr id="5" name="Rechteck 4"/>
          <p:cNvSpPr/>
          <p:nvPr/>
        </p:nvSpPr>
        <p:spPr>
          <a:xfrm>
            <a:off x="6520" y="9465246"/>
            <a:ext cx="6858000" cy="47552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0" y="9689"/>
            <a:ext cx="6858000" cy="4675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6520" y="16017"/>
            <a:ext cx="3384376"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Rüttler / Stampfer</a:t>
            </a:r>
          </a:p>
        </p:txBody>
      </p:sp>
      <p:sp>
        <p:nvSpPr>
          <p:cNvPr id="9" name="Textfeld 8"/>
          <p:cNvSpPr txBox="1"/>
          <p:nvPr/>
        </p:nvSpPr>
        <p:spPr>
          <a:xfrm>
            <a:off x="-704850" y="9502955"/>
            <a:ext cx="7632848" cy="400110"/>
          </a:xfrm>
          <a:prstGeom prst="rect">
            <a:avLst/>
          </a:prstGeom>
          <a:noFill/>
        </p:spPr>
        <p:txBody>
          <a:bodyPr wrap="square" rtlCol="0">
            <a:spAutoFit/>
          </a:bodyPr>
          <a:lstStyle/>
          <a:p>
            <a:pPr algn="ctr"/>
            <a:r>
              <a:rPr lang="de-DE" sz="2000" b="1" dirty="0">
                <a:solidFill>
                  <a:schemeClr val="bg1"/>
                </a:solidFill>
                <a:latin typeface="Arial" panose="020B0604020202020204" pitchFamily="34" charset="0"/>
                <a:cs typeface="Arial" panose="020B0604020202020204" pitchFamily="34" charset="0"/>
              </a:rPr>
              <a:t>E-Mail: info@schaefer-baustoffe.de</a:t>
            </a:r>
          </a:p>
        </p:txBody>
      </p:sp>
      <p:pic>
        <p:nvPicPr>
          <p:cNvPr id="17" name="Grafik 16"/>
          <p:cNvPicPr>
            <a:picLocks noChangeAspect="1"/>
          </p:cNvPicPr>
          <p:nvPr/>
        </p:nvPicPr>
        <p:blipFill rotWithShape="1">
          <a:blip r:embed="rId3"/>
          <a:srcRect l="12773" t="5773" r="6258" b="1"/>
          <a:stretch/>
        </p:blipFill>
        <p:spPr>
          <a:xfrm>
            <a:off x="114137" y="687064"/>
            <a:ext cx="1218757" cy="1309214"/>
          </a:xfrm>
          <a:prstGeom prst="rect">
            <a:avLst/>
          </a:prstGeom>
        </p:spPr>
      </p:pic>
      <p:pic>
        <p:nvPicPr>
          <p:cNvPr id="47" name="Grafik 46"/>
          <p:cNvPicPr>
            <a:picLocks noChangeAspect="1"/>
          </p:cNvPicPr>
          <p:nvPr/>
        </p:nvPicPr>
        <p:blipFill rotWithShape="1">
          <a:blip r:embed="rId4"/>
          <a:srcRect l="18310" t="7818" r="18808" b="8207"/>
          <a:stretch/>
        </p:blipFill>
        <p:spPr>
          <a:xfrm>
            <a:off x="99174" y="3515150"/>
            <a:ext cx="1149350" cy="1291650"/>
          </a:xfrm>
          <a:prstGeom prst="rect">
            <a:avLst/>
          </a:prstGeom>
        </p:spPr>
      </p:pic>
      <p:pic>
        <p:nvPicPr>
          <p:cNvPr id="50" name="Grafik 49"/>
          <p:cNvPicPr>
            <a:picLocks noChangeAspect="1"/>
          </p:cNvPicPr>
          <p:nvPr/>
        </p:nvPicPr>
        <p:blipFill rotWithShape="1">
          <a:blip r:embed="rId5"/>
          <a:srcRect l="18095" r="16207"/>
          <a:stretch/>
        </p:blipFill>
        <p:spPr>
          <a:xfrm>
            <a:off x="187921" y="4962019"/>
            <a:ext cx="743441" cy="1209834"/>
          </a:xfrm>
          <a:prstGeom prst="rect">
            <a:avLst/>
          </a:prstGeom>
        </p:spPr>
      </p:pic>
      <p:sp>
        <p:nvSpPr>
          <p:cNvPr id="46" name="Rechteck 45"/>
          <p:cNvSpPr/>
          <p:nvPr/>
        </p:nvSpPr>
        <p:spPr>
          <a:xfrm>
            <a:off x="3469147" y="9196850"/>
            <a:ext cx="3425361" cy="323165"/>
          </a:xfrm>
          <a:prstGeom prst="rect">
            <a:avLst/>
          </a:prstGeom>
        </p:spPr>
        <p:txBody>
          <a:bodyPr wrap="none">
            <a:spAutoFit/>
          </a:bodyPr>
          <a:lstStyle/>
          <a:p>
            <a:pPr algn="r"/>
            <a:r>
              <a:rPr lang="de-DE" sz="1500" b="1" dirty="0"/>
              <a:t>alle Preise sind Abholpreise zzgl. MwSt. !</a:t>
            </a:r>
          </a:p>
        </p:txBody>
      </p:sp>
      <p:pic>
        <p:nvPicPr>
          <p:cNvPr id="4" name="Grafik 3">
            <a:extLst>
              <a:ext uri="{FF2B5EF4-FFF2-40B4-BE49-F238E27FC236}">
                <a16:creationId xmlns:a16="http://schemas.microsoft.com/office/drawing/2014/main" id="{AB9C1CDF-EC32-4499-9510-21FAC6A9CAEC}"/>
              </a:ext>
            </a:extLst>
          </p:cNvPr>
          <p:cNvPicPr>
            <a:picLocks noChangeAspect="1"/>
          </p:cNvPicPr>
          <p:nvPr/>
        </p:nvPicPr>
        <p:blipFill>
          <a:blip r:embed="rId6"/>
          <a:stretch>
            <a:fillRect/>
          </a:stretch>
        </p:blipFill>
        <p:spPr>
          <a:xfrm>
            <a:off x="87351" y="2157930"/>
            <a:ext cx="1098028" cy="1278033"/>
          </a:xfrm>
          <a:prstGeom prst="rect">
            <a:avLst/>
          </a:prstGeom>
        </p:spPr>
      </p:pic>
      <p:pic>
        <p:nvPicPr>
          <p:cNvPr id="16" name="Grafik 15">
            <a:extLst>
              <a:ext uri="{FF2B5EF4-FFF2-40B4-BE49-F238E27FC236}">
                <a16:creationId xmlns:a16="http://schemas.microsoft.com/office/drawing/2014/main" id="{B46C5BCA-D201-4351-975A-AF89C90F8269}"/>
              </a:ext>
            </a:extLst>
          </p:cNvPr>
          <p:cNvPicPr>
            <a:picLocks noChangeAspect="1"/>
          </p:cNvPicPr>
          <p:nvPr/>
        </p:nvPicPr>
        <p:blipFill>
          <a:blip r:embed="rId7"/>
          <a:stretch>
            <a:fillRect/>
          </a:stretch>
        </p:blipFill>
        <p:spPr>
          <a:xfrm>
            <a:off x="435164" y="8670283"/>
            <a:ext cx="380416" cy="679619"/>
          </a:xfrm>
          <a:prstGeom prst="rect">
            <a:avLst/>
          </a:prstGeom>
        </p:spPr>
      </p:pic>
      <p:sp>
        <p:nvSpPr>
          <p:cNvPr id="18" name="Textfeld 17"/>
          <p:cNvSpPr txBox="1"/>
          <p:nvPr/>
        </p:nvSpPr>
        <p:spPr>
          <a:xfrm>
            <a:off x="6203109" y="9567215"/>
            <a:ext cx="574675" cy="261610"/>
          </a:xfrm>
          <a:prstGeom prst="rect">
            <a:avLst/>
          </a:prstGeom>
          <a:noFill/>
        </p:spPr>
        <p:txBody>
          <a:bodyPr wrap="square" rtlCol="0">
            <a:spAutoFit/>
          </a:bodyPr>
          <a:lstStyle/>
          <a:p>
            <a:r>
              <a:rPr lang="de-DE" sz="1100" dirty="0">
                <a:solidFill>
                  <a:schemeClr val="bg1"/>
                </a:solidFill>
              </a:rPr>
              <a:t>Seite 4</a:t>
            </a:r>
          </a:p>
        </p:txBody>
      </p:sp>
      <p:sp>
        <p:nvSpPr>
          <p:cNvPr id="19" name="Rechteck 18">
            <a:extLst>
              <a:ext uri="{FF2B5EF4-FFF2-40B4-BE49-F238E27FC236}">
                <a16:creationId xmlns:a16="http://schemas.microsoft.com/office/drawing/2014/main" id="{7BD08847-79C7-4EEA-A6AA-454EC320AF2C}"/>
              </a:ext>
            </a:extLst>
          </p:cNvPr>
          <p:cNvSpPr/>
          <p:nvPr/>
        </p:nvSpPr>
        <p:spPr>
          <a:xfrm>
            <a:off x="3521801" y="629082"/>
            <a:ext cx="697756" cy="857802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85800"/>
            <a:endParaRPr lang="de-DE" sz="1600" b="1" dirty="0">
              <a:solidFill>
                <a:prstClr val="black"/>
              </a:solidFill>
            </a:endParaRPr>
          </a:p>
        </p:txBody>
      </p:sp>
      <p:sp>
        <p:nvSpPr>
          <p:cNvPr id="3" name="Rechteck 2">
            <a:extLst>
              <a:ext uri="{FF2B5EF4-FFF2-40B4-BE49-F238E27FC236}">
                <a16:creationId xmlns:a16="http://schemas.microsoft.com/office/drawing/2014/main" id="{EC5537EF-18AE-4B83-AEAF-CE0A65128248}"/>
              </a:ext>
            </a:extLst>
          </p:cNvPr>
          <p:cNvSpPr/>
          <p:nvPr/>
        </p:nvSpPr>
        <p:spPr>
          <a:xfrm>
            <a:off x="1397074" y="765147"/>
            <a:ext cx="3429000" cy="1184940"/>
          </a:xfrm>
          <a:prstGeom prst="rect">
            <a:avLst/>
          </a:prstGeom>
        </p:spPr>
        <p:txBody>
          <a:bodyPr>
            <a:spAutoFit/>
          </a:bodyPr>
          <a:lstStyle/>
          <a:p>
            <a:pPr lvl="0" defTabSz="685800">
              <a:defRPr/>
            </a:pPr>
            <a:r>
              <a:rPr lang="de-DE" sz="1000" dirty="0">
                <a:solidFill>
                  <a:srgbClr val="FF0000"/>
                </a:solidFill>
              </a:rPr>
              <a:t>Artikel - #: 9030300081-9030300019</a:t>
            </a:r>
          </a:p>
          <a:p>
            <a:pPr lvl="0" defTabSz="685800"/>
            <a:r>
              <a:rPr lang="de-DE" sz="1100" b="1" u="sng" dirty="0" err="1">
                <a:solidFill>
                  <a:prstClr val="black"/>
                </a:solidFill>
                <a:latin typeface="Arial" panose="020B0604020202020204" pitchFamily="34" charset="0"/>
                <a:cs typeface="Arial" panose="020B0604020202020204" pitchFamily="34" charset="0"/>
              </a:rPr>
              <a:t>Bomag</a:t>
            </a:r>
            <a:r>
              <a:rPr lang="de-DE" sz="1100" b="1" u="sng" dirty="0">
                <a:solidFill>
                  <a:prstClr val="black"/>
                </a:solidFill>
                <a:latin typeface="Arial" panose="020B0604020202020204" pitchFamily="34" charset="0"/>
                <a:cs typeface="Arial" panose="020B0604020202020204" pitchFamily="34" charset="0"/>
              </a:rPr>
              <a:t> Rüttler BP 20/50 D</a:t>
            </a:r>
          </a:p>
          <a:p>
            <a:pPr lvl="0" defTabSz="685800"/>
            <a:r>
              <a:rPr lang="de-DE" sz="1000" b="1" dirty="0">
                <a:solidFill>
                  <a:prstClr val="black"/>
                </a:solidFill>
                <a:latin typeface="Arial" panose="020B0604020202020204" pitchFamily="34" charset="0"/>
                <a:cs typeface="Arial" panose="020B0604020202020204" pitchFamily="34" charset="0"/>
              </a:rPr>
              <a:t>Arbeitsbreite:     500 mm </a:t>
            </a:r>
          </a:p>
          <a:p>
            <a:pPr lvl="0" defTabSz="685800"/>
            <a:r>
              <a:rPr lang="de-DE" sz="1000" b="1" dirty="0">
                <a:solidFill>
                  <a:prstClr val="black"/>
                </a:solidFill>
                <a:latin typeface="Arial" panose="020B0604020202020204" pitchFamily="34" charset="0"/>
                <a:cs typeface="Arial" panose="020B0604020202020204" pitchFamily="34" charset="0"/>
              </a:rPr>
              <a:t>Rüttelkraft:	         20 kN </a:t>
            </a:r>
          </a:p>
          <a:p>
            <a:pPr lvl="0" defTabSz="685800"/>
            <a:r>
              <a:rPr lang="de-DE" sz="1000" b="1" dirty="0">
                <a:solidFill>
                  <a:prstClr val="black"/>
                </a:solidFill>
                <a:latin typeface="Arial" panose="020B0604020202020204" pitchFamily="34" charset="0"/>
                <a:cs typeface="Arial" panose="020B0604020202020204" pitchFamily="34" charset="0"/>
              </a:rPr>
              <a:t>Gewicht:	         109 kg </a:t>
            </a:r>
          </a:p>
          <a:p>
            <a:pPr lvl="0" defTabSz="685800"/>
            <a:r>
              <a:rPr lang="de-DE" sz="1000" b="1" dirty="0">
                <a:solidFill>
                  <a:prstClr val="black"/>
                </a:solidFill>
                <a:latin typeface="Arial" panose="020B0604020202020204" pitchFamily="34" charset="0"/>
                <a:cs typeface="Arial" panose="020B0604020202020204" pitchFamily="34" charset="0"/>
              </a:rPr>
              <a:t>Motor:	         Diesel  </a:t>
            </a:r>
          </a:p>
          <a:p>
            <a:pPr lvl="0" defTabSz="685800"/>
            <a:r>
              <a:rPr lang="de-DE" sz="1000" b="1" dirty="0">
                <a:solidFill>
                  <a:prstClr val="black"/>
                </a:solidFill>
                <a:latin typeface="Arial" panose="020B0604020202020204" pitchFamily="34" charset="0"/>
                <a:cs typeface="Arial" panose="020B0604020202020204" pitchFamily="34" charset="0"/>
              </a:rPr>
              <a:t>Motorleistung:    3 </a:t>
            </a:r>
            <a:r>
              <a:rPr lang="de-DE" sz="1000" b="1" dirty="0" err="1">
                <a:solidFill>
                  <a:prstClr val="black"/>
                </a:solidFill>
                <a:latin typeface="Arial" panose="020B0604020202020204" pitchFamily="34" charset="0"/>
                <a:cs typeface="Arial" panose="020B0604020202020204" pitchFamily="34" charset="0"/>
              </a:rPr>
              <a:t>kw</a:t>
            </a:r>
            <a:r>
              <a:rPr lang="de-DE" sz="1000" b="1" dirty="0">
                <a:solidFill>
                  <a:prstClr val="black"/>
                </a:solidFill>
                <a:latin typeface="Arial" panose="020B0604020202020204" pitchFamily="34" charset="0"/>
                <a:cs typeface="Arial" panose="020B0604020202020204" pitchFamily="34" charset="0"/>
              </a:rPr>
              <a:t> - 4 PS </a:t>
            </a:r>
          </a:p>
        </p:txBody>
      </p:sp>
      <p:sp>
        <p:nvSpPr>
          <p:cNvPr id="7" name="Rechteck 6">
            <a:extLst>
              <a:ext uri="{FF2B5EF4-FFF2-40B4-BE49-F238E27FC236}">
                <a16:creationId xmlns:a16="http://schemas.microsoft.com/office/drawing/2014/main" id="{92110CC1-65A2-470A-84E1-5D251D9C1837}"/>
              </a:ext>
            </a:extLst>
          </p:cNvPr>
          <p:cNvSpPr/>
          <p:nvPr/>
        </p:nvSpPr>
        <p:spPr>
          <a:xfrm>
            <a:off x="1397074" y="2204476"/>
            <a:ext cx="3429000" cy="1184940"/>
          </a:xfrm>
          <a:prstGeom prst="rect">
            <a:avLst/>
          </a:prstGeom>
        </p:spPr>
        <p:txBody>
          <a:bodyPr>
            <a:spAutoFit/>
          </a:bodyPr>
          <a:lstStyle/>
          <a:p>
            <a:pPr lvl="0" defTabSz="685800"/>
            <a:r>
              <a:rPr lang="de-DE" sz="1000" dirty="0">
                <a:solidFill>
                  <a:srgbClr val="FF0000"/>
                </a:solidFill>
              </a:rPr>
              <a:t>Artikel - #: 9030300069-9030300061</a:t>
            </a:r>
          </a:p>
          <a:p>
            <a:pPr lvl="0" defTabSz="685800"/>
            <a:r>
              <a:rPr lang="de-DE" sz="1100" b="1" u="sng" dirty="0">
                <a:solidFill>
                  <a:prstClr val="black"/>
                </a:solidFill>
                <a:latin typeface="Arial" panose="020B0604020202020204" pitchFamily="34" charset="0"/>
                <a:cs typeface="Arial" panose="020B0604020202020204" pitchFamily="34" charset="0"/>
              </a:rPr>
              <a:t>Wacker Rüttler DPU 35/60 </a:t>
            </a:r>
          </a:p>
          <a:p>
            <a:pPr lvl="0" defTabSz="685800"/>
            <a:r>
              <a:rPr lang="de-DE" sz="1000" b="1" dirty="0">
                <a:solidFill>
                  <a:prstClr val="black"/>
                </a:solidFill>
                <a:latin typeface="Arial" panose="020B0604020202020204" pitchFamily="34" charset="0"/>
                <a:cs typeface="Arial" panose="020B0604020202020204" pitchFamily="34" charset="0"/>
              </a:rPr>
              <a:t>Arbeitsbreite:      600 mm</a:t>
            </a:r>
          </a:p>
          <a:p>
            <a:pPr lvl="0" defTabSz="685800"/>
            <a:r>
              <a:rPr lang="de-DE" sz="1000" b="1" dirty="0">
                <a:solidFill>
                  <a:prstClr val="black"/>
                </a:solidFill>
                <a:latin typeface="Arial" panose="020B0604020202020204" pitchFamily="34" charset="0"/>
                <a:cs typeface="Arial" panose="020B0604020202020204" pitchFamily="34" charset="0"/>
              </a:rPr>
              <a:t>Rüttelkraft:	          37 kN</a:t>
            </a:r>
          </a:p>
          <a:p>
            <a:pPr lvl="0" defTabSz="685800"/>
            <a:r>
              <a:rPr lang="de-DE" sz="1000" b="1" dirty="0">
                <a:solidFill>
                  <a:prstClr val="black"/>
                </a:solidFill>
                <a:latin typeface="Arial" panose="020B0604020202020204" pitchFamily="34" charset="0"/>
                <a:cs typeface="Arial" panose="020B0604020202020204" pitchFamily="34" charset="0"/>
              </a:rPr>
              <a:t>Gewicht:	          250 kg</a:t>
            </a:r>
          </a:p>
          <a:p>
            <a:pPr lvl="0" defTabSz="685800"/>
            <a:r>
              <a:rPr lang="de-DE" sz="1000" b="1" dirty="0">
                <a:solidFill>
                  <a:prstClr val="black"/>
                </a:solidFill>
                <a:latin typeface="Arial" panose="020B0604020202020204" pitchFamily="34" charset="0"/>
                <a:cs typeface="Arial" panose="020B0604020202020204" pitchFamily="34" charset="0"/>
              </a:rPr>
              <a:t>Motor:	          Diesel</a:t>
            </a:r>
          </a:p>
          <a:p>
            <a:pPr lvl="0" defTabSz="685800"/>
            <a:r>
              <a:rPr lang="de-DE" sz="1000" b="1" dirty="0">
                <a:solidFill>
                  <a:prstClr val="black"/>
                </a:solidFill>
                <a:latin typeface="Arial" panose="020B0604020202020204" pitchFamily="34" charset="0"/>
                <a:cs typeface="Arial" panose="020B0604020202020204" pitchFamily="34" charset="0"/>
              </a:rPr>
              <a:t>Motorleistung:    3,1 kw-4,21 PS</a:t>
            </a:r>
          </a:p>
        </p:txBody>
      </p:sp>
      <p:sp>
        <p:nvSpPr>
          <p:cNvPr id="11" name="Rechteck 10">
            <a:extLst>
              <a:ext uri="{FF2B5EF4-FFF2-40B4-BE49-F238E27FC236}">
                <a16:creationId xmlns:a16="http://schemas.microsoft.com/office/drawing/2014/main" id="{C0523006-7BF6-4FE5-B79C-622BDF2616BC}"/>
              </a:ext>
            </a:extLst>
          </p:cNvPr>
          <p:cNvSpPr/>
          <p:nvPr/>
        </p:nvSpPr>
        <p:spPr>
          <a:xfrm>
            <a:off x="1397074" y="3569164"/>
            <a:ext cx="3429000" cy="1338828"/>
          </a:xfrm>
          <a:prstGeom prst="rect">
            <a:avLst/>
          </a:prstGeom>
        </p:spPr>
        <p:txBody>
          <a:bodyPr>
            <a:spAutoFit/>
          </a:bodyPr>
          <a:lstStyle/>
          <a:p>
            <a:pPr lvl="0" defTabSz="685800"/>
            <a:r>
              <a:rPr lang="de-DE" sz="1000" dirty="0">
                <a:solidFill>
                  <a:srgbClr val="FF0000"/>
                </a:solidFill>
              </a:rPr>
              <a:t>Artikel - #: 9030300074</a:t>
            </a:r>
          </a:p>
          <a:p>
            <a:pPr lvl="0" defTabSz="685800"/>
            <a:r>
              <a:rPr lang="de-DE" sz="1100" b="1" u="sng" dirty="0">
                <a:solidFill>
                  <a:prstClr val="black"/>
                </a:solidFill>
                <a:latin typeface="Arial" panose="020B0604020202020204" pitchFamily="34" charset="0"/>
                <a:cs typeface="Arial" panose="020B0604020202020204" pitchFamily="34" charset="0"/>
              </a:rPr>
              <a:t>Wacker Rüttler DPU 4545</a:t>
            </a:r>
          </a:p>
          <a:p>
            <a:pPr lvl="0" defTabSz="685800"/>
            <a:r>
              <a:rPr lang="de-DE" sz="1000" b="1" dirty="0">
                <a:solidFill>
                  <a:prstClr val="black"/>
                </a:solidFill>
                <a:latin typeface="Arial" panose="020B0604020202020204" pitchFamily="34" charset="0"/>
                <a:cs typeface="Arial" panose="020B0604020202020204" pitchFamily="34" charset="0"/>
              </a:rPr>
              <a:t>Arbeitsbreite:      600 mm</a:t>
            </a:r>
          </a:p>
          <a:p>
            <a:pPr lvl="0" defTabSz="685800"/>
            <a:r>
              <a:rPr lang="de-DE" sz="1000" b="1" dirty="0">
                <a:solidFill>
                  <a:prstClr val="black"/>
                </a:solidFill>
                <a:latin typeface="Arial" panose="020B0604020202020204" pitchFamily="34" charset="0"/>
                <a:cs typeface="Arial" panose="020B0604020202020204" pitchFamily="34" charset="0"/>
              </a:rPr>
              <a:t>Rüttelkraft:	          45 kN</a:t>
            </a:r>
          </a:p>
          <a:p>
            <a:pPr lvl="0" defTabSz="685800"/>
            <a:r>
              <a:rPr lang="de-DE" sz="1000" b="1" dirty="0">
                <a:solidFill>
                  <a:prstClr val="black"/>
                </a:solidFill>
                <a:latin typeface="Arial" panose="020B0604020202020204" pitchFamily="34" charset="0"/>
                <a:cs typeface="Arial" panose="020B0604020202020204" pitchFamily="34" charset="0"/>
              </a:rPr>
              <a:t>Gewicht:	          420 kg</a:t>
            </a:r>
          </a:p>
          <a:p>
            <a:pPr lvl="0" defTabSz="685800"/>
            <a:r>
              <a:rPr lang="de-DE" sz="1000" b="1" dirty="0">
                <a:solidFill>
                  <a:prstClr val="black"/>
                </a:solidFill>
                <a:latin typeface="Arial" panose="020B0604020202020204" pitchFamily="34" charset="0"/>
                <a:cs typeface="Arial" panose="020B0604020202020204" pitchFamily="34" charset="0"/>
              </a:rPr>
              <a:t>Motor:	          Diesel</a:t>
            </a:r>
          </a:p>
          <a:p>
            <a:pPr lvl="0" defTabSz="685800"/>
            <a:r>
              <a:rPr lang="de-DE" sz="1000" b="1" dirty="0">
                <a:solidFill>
                  <a:prstClr val="black"/>
                </a:solidFill>
                <a:latin typeface="Arial" panose="020B0604020202020204" pitchFamily="34" charset="0"/>
                <a:cs typeface="Arial" panose="020B0604020202020204" pitchFamily="34" charset="0"/>
              </a:rPr>
              <a:t>Motorleistung:    6,4 kw-8,7 PS</a:t>
            </a:r>
          </a:p>
          <a:p>
            <a:pPr lvl="0" defTabSz="685800"/>
            <a:r>
              <a:rPr lang="de-DE" sz="1000" b="1" dirty="0">
                <a:solidFill>
                  <a:prstClr val="black"/>
                </a:solidFill>
                <a:latin typeface="Arial" panose="020B0604020202020204" pitchFamily="34" charset="0"/>
                <a:cs typeface="Arial" panose="020B0604020202020204" pitchFamily="34" charset="0"/>
              </a:rPr>
              <a:t>Elektrostart</a:t>
            </a:r>
          </a:p>
        </p:txBody>
      </p:sp>
      <p:pic>
        <p:nvPicPr>
          <p:cNvPr id="13" name="Grafik 12">
            <a:extLst>
              <a:ext uri="{FF2B5EF4-FFF2-40B4-BE49-F238E27FC236}">
                <a16:creationId xmlns:a16="http://schemas.microsoft.com/office/drawing/2014/main" id="{31647DA8-676F-4434-A945-0A5710D69624}"/>
              </a:ext>
            </a:extLst>
          </p:cNvPr>
          <p:cNvPicPr>
            <a:picLocks noChangeAspect="1"/>
          </p:cNvPicPr>
          <p:nvPr/>
        </p:nvPicPr>
        <p:blipFill>
          <a:blip r:embed="rId8"/>
          <a:stretch>
            <a:fillRect/>
          </a:stretch>
        </p:blipFill>
        <p:spPr>
          <a:xfrm>
            <a:off x="228701" y="6209562"/>
            <a:ext cx="787610" cy="1209834"/>
          </a:xfrm>
          <a:prstGeom prst="rect">
            <a:avLst/>
          </a:prstGeom>
        </p:spPr>
      </p:pic>
      <p:sp>
        <p:nvSpPr>
          <p:cNvPr id="15" name="Rechteck 14">
            <a:extLst>
              <a:ext uri="{FF2B5EF4-FFF2-40B4-BE49-F238E27FC236}">
                <a16:creationId xmlns:a16="http://schemas.microsoft.com/office/drawing/2014/main" id="{14475D4F-6437-4686-953A-5E844460D89A}"/>
              </a:ext>
            </a:extLst>
          </p:cNvPr>
          <p:cNvSpPr/>
          <p:nvPr/>
        </p:nvSpPr>
        <p:spPr>
          <a:xfrm>
            <a:off x="1332894" y="4979331"/>
            <a:ext cx="3429000" cy="1184940"/>
          </a:xfrm>
          <a:prstGeom prst="rect">
            <a:avLst/>
          </a:prstGeom>
        </p:spPr>
        <p:txBody>
          <a:bodyPr>
            <a:spAutoFit/>
          </a:bodyPr>
          <a:lstStyle/>
          <a:p>
            <a:pPr lvl="0" defTabSz="685800"/>
            <a:r>
              <a:rPr lang="de-DE" sz="1000" dirty="0">
                <a:solidFill>
                  <a:srgbClr val="FF0000"/>
                </a:solidFill>
              </a:rPr>
              <a:t>Artikel - #: 9030300049-9030300041</a:t>
            </a:r>
          </a:p>
          <a:p>
            <a:pPr lvl="0" defTabSz="685800"/>
            <a:r>
              <a:rPr lang="de-DE" sz="1100" b="1" u="sng" dirty="0">
                <a:solidFill>
                  <a:prstClr val="black"/>
                </a:solidFill>
                <a:latin typeface="Arial" panose="020B0604020202020204" pitchFamily="34" charset="0"/>
                <a:cs typeface="Arial" panose="020B0604020202020204" pitchFamily="34" charset="0"/>
              </a:rPr>
              <a:t>Wacker Stampfer BS 60-2</a:t>
            </a:r>
          </a:p>
          <a:p>
            <a:pPr lvl="0" defTabSz="685800"/>
            <a:r>
              <a:rPr lang="de-DE" sz="1000" b="1" dirty="0">
                <a:solidFill>
                  <a:prstClr val="black"/>
                </a:solidFill>
                <a:latin typeface="Arial" panose="020B0604020202020204" pitchFamily="34" charset="0"/>
                <a:cs typeface="Arial" panose="020B0604020202020204" pitchFamily="34" charset="0"/>
              </a:rPr>
              <a:t>Arbeitsbreite:      280 mm</a:t>
            </a:r>
          </a:p>
          <a:p>
            <a:pPr lvl="0" defTabSz="685800"/>
            <a:r>
              <a:rPr lang="de-DE" sz="1000" b="1" dirty="0">
                <a:solidFill>
                  <a:prstClr val="black"/>
                </a:solidFill>
                <a:latin typeface="Arial" panose="020B0604020202020204" pitchFamily="34" charset="0"/>
                <a:cs typeface="Arial" panose="020B0604020202020204" pitchFamily="34" charset="0"/>
              </a:rPr>
              <a:t>Rüttelkraft:	              kN</a:t>
            </a:r>
          </a:p>
          <a:p>
            <a:pPr lvl="0" defTabSz="685800"/>
            <a:r>
              <a:rPr lang="de-DE" sz="1000" b="1" dirty="0">
                <a:solidFill>
                  <a:prstClr val="black"/>
                </a:solidFill>
                <a:latin typeface="Arial" panose="020B0604020202020204" pitchFamily="34" charset="0"/>
                <a:cs typeface="Arial" panose="020B0604020202020204" pitchFamily="34" charset="0"/>
              </a:rPr>
              <a:t>Gewicht:	          66 kg</a:t>
            </a:r>
          </a:p>
          <a:p>
            <a:pPr lvl="0" defTabSz="685800"/>
            <a:r>
              <a:rPr lang="de-DE" sz="1000" b="1" dirty="0">
                <a:solidFill>
                  <a:prstClr val="black"/>
                </a:solidFill>
                <a:latin typeface="Arial" panose="020B0604020202020204" pitchFamily="34" charset="0"/>
                <a:cs typeface="Arial" panose="020B0604020202020204" pitchFamily="34" charset="0"/>
              </a:rPr>
              <a:t>Motor:	          Gemisch</a:t>
            </a:r>
          </a:p>
          <a:p>
            <a:pPr lvl="0" defTabSz="685800"/>
            <a:r>
              <a:rPr lang="de-DE" sz="1000" b="1" dirty="0">
                <a:solidFill>
                  <a:prstClr val="black"/>
                </a:solidFill>
                <a:latin typeface="Arial" panose="020B0604020202020204" pitchFamily="34" charset="0"/>
                <a:cs typeface="Arial" panose="020B0604020202020204" pitchFamily="34" charset="0"/>
              </a:rPr>
              <a:t>Motorleistung:    1,8 kw-2,45 PS</a:t>
            </a:r>
          </a:p>
        </p:txBody>
      </p:sp>
      <p:sp>
        <p:nvSpPr>
          <p:cNvPr id="20" name="Rechteck 19">
            <a:extLst>
              <a:ext uri="{FF2B5EF4-FFF2-40B4-BE49-F238E27FC236}">
                <a16:creationId xmlns:a16="http://schemas.microsoft.com/office/drawing/2014/main" id="{D9DC1E3F-8DC8-454A-B03B-763D0110757E}"/>
              </a:ext>
            </a:extLst>
          </p:cNvPr>
          <p:cNvSpPr/>
          <p:nvPr/>
        </p:nvSpPr>
        <p:spPr>
          <a:xfrm>
            <a:off x="1315466" y="7411118"/>
            <a:ext cx="3429000" cy="1031051"/>
          </a:xfrm>
          <a:prstGeom prst="rect">
            <a:avLst/>
          </a:prstGeom>
        </p:spPr>
        <p:txBody>
          <a:bodyPr>
            <a:spAutoFit/>
          </a:bodyPr>
          <a:lstStyle/>
          <a:p>
            <a:pPr lvl="0" defTabSz="685800"/>
            <a:r>
              <a:rPr lang="de-DE" sz="1000" dirty="0">
                <a:solidFill>
                  <a:srgbClr val="FF0000"/>
                </a:solidFill>
              </a:rPr>
              <a:t>Artikel - #: 903030115</a:t>
            </a:r>
          </a:p>
          <a:p>
            <a:pPr lvl="0" defTabSz="685800"/>
            <a:r>
              <a:rPr lang="de-DE" sz="1100" b="1" u="sng" dirty="0">
                <a:solidFill>
                  <a:srgbClr val="00B050"/>
                </a:solidFill>
                <a:latin typeface="Arial" panose="020B0604020202020204" pitchFamily="34" charset="0"/>
                <a:cs typeface="Arial" panose="020B0604020202020204" pitchFamily="34" charset="0"/>
              </a:rPr>
              <a:t>Wacker AP 1850 E </a:t>
            </a:r>
          </a:p>
          <a:p>
            <a:pPr lvl="0" defTabSz="685800"/>
            <a:r>
              <a:rPr lang="de-DE" sz="1000" b="1" dirty="0">
                <a:solidFill>
                  <a:srgbClr val="00B050"/>
                </a:solidFill>
                <a:latin typeface="Arial" panose="020B0604020202020204" pitchFamily="34" charset="0"/>
                <a:cs typeface="Arial" panose="020B0604020202020204" pitchFamily="34" charset="0"/>
              </a:rPr>
              <a:t>Arbeitsbreite:      500 mm</a:t>
            </a:r>
          </a:p>
          <a:p>
            <a:pPr lvl="0" defTabSz="685800"/>
            <a:r>
              <a:rPr lang="de-DE" sz="1000" b="1" dirty="0">
                <a:solidFill>
                  <a:srgbClr val="00B050"/>
                </a:solidFill>
                <a:latin typeface="Arial" panose="020B0604020202020204" pitchFamily="34" charset="0"/>
                <a:cs typeface="Arial" panose="020B0604020202020204" pitchFamily="34" charset="0"/>
              </a:rPr>
              <a:t>Rüttelkraft:	          18 kN</a:t>
            </a:r>
          </a:p>
          <a:p>
            <a:pPr lvl="0" defTabSz="685800"/>
            <a:r>
              <a:rPr lang="de-DE" sz="1000" b="1" dirty="0">
                <a:solidFill>
                  <a:srgbClr val="00B050"/>
                </a:solidFill>
                <a:latin typeface="Arial" panose="020B0604020202020204" pitchFamily="34" charset="0"/>
                <a:cs typeface="Arial" panose="020B0604020202020204" pitchFamily="34" charset="0"/>
              </a:rPr>
              <a:t>Gewicht:	          110 kg</a:t>
            </a:r>
          </a:p>
          <a:p>
            <a:pPr lvl="0" defTabSz="685800"/>
            <a:r>
              <a:rPr lang="de-DE" sz="1000" b="1" dirty="0">
                <a:solidFill>
                  <a:srgbClr val="00B050"/>
                </a:solidFill>
                <a:latin typeface="Arial" panose="020B0604020202020204" pitchFamily="34" charset="0"/>
                <a:cs typeface="Arial" panose="020B0604020202020204" pitchFamily="34" charset="0"/>
              </a:rPr>
              <a:t>Motor:	          Akku</a:t>
            </a:r>
          </a:p>
        </p:txBody>
      </p:sp>
      <p:sp>
        <p:nvSpPr>
          <p:cNvPr id="21" name="Rechteck 20">
            <a:extLst>
              <a:ext uri="{FF2B5EF4-FFF2-40B4-BE49-F238E27FC236}">
                <a16:creationId xmlns:a16="http://schemas.microsoft.com/office/drawing/2014/main" id="{B76DB61B-F67F-4498-881D-42DDEC404EE1}"/>
              </a:ext>
            </a:extLst>
          </p:cNvPr>
          <p:cNvSpPr/>
          <p:nvPr/>
        </p:nvSpPr>
        <p:spPr>
          <a:xfrm>
            <a:off x="1353859" y="6227014"/>
            <a:ext cx="3429000" cy="1031051"/>
          </a:xfrm>
          <a:prstGeom prst="rect">
            <a:avLst/>
          </a:prstGeom>
        </p:spPr>
        <p:txBody>
          <a:bodyPr>
            <a:spAutoFit/>
          </a:bodyPr>
          <a:lstStyle/>
          <a:p>
            <a:pPr lvl="0" defTabSz="685800"/>
            <a:r>
              <a:rPr lang="de-DE" sz="1000" dirty="0">
                <a:solidFill>
                  <a:srgbClr val="FF0000"/>
                </a:solidFill>
              </a:rPr>
              <a:t>Artikel - #: 9030300049</a:t>
            </a:r>
          </a:p>
          <a:p>
            <a:pPr lvl="0" defTabSz="685800"/>
            <a:r>
              <a:rPr lang="de-DE" sz="1100" b="1" u="sng" dirty="0">
                <a:solidFill>
                  <a:srgbClr val="00B050"/>
                </a:solidFill>
                <a:latin typeface="Arial" panose="020B0604020202020204" pitchFamily="34" charset="0"/>
                <a:cs typeface="Arial" panose="020B0604020202020204" pitchFamily="34" charset="0"/>
              </a:rPr>
              <a:t>Wacker AP 1850 E </a:t>
            </a:r>
          </a:p>
          <a:p>
            <a:pPr lvl="0" defTabSz="685800"/>
            <a:r>
              <a:rPr lang="de-DE" sz="1000" b="1" dirty="0">
                <a:solidFill>
                  <a:srgbClr val="00B050"/>
                </a:solidFill>
                <a:latin typeface="Arial" panose="020B0604020202020204" pitchFamily="34" charset="0"/>
                <a:cs typeface="Arial" panose="020B0604020202020204" pitchFamily="34" charset="0"/>
              </a:rPr>
              <a:t>Arbeitsbreite:      500 mm</a:t>
            </a:r>
          </a:p>
          <a:p>
            <a:pPr lvl="0" defTabSz="685800"/>
            <a:r>
              <a:rPr lang="de-DE" sz="1000" b="1" dirty="0">
                <a:solidFill>
                  <a:srgbClr val="00B050"/>
                </a:solidFill>
                <a:latin typeface="Arial" panose="020B0604020202020204" pitchFamily="34" charset="0"/>
                <a:cs typeface="Arial" panose="020B0604020202020204" pitchFamily="34" charset="0"/>
              </a:rPr>
              <a:t>Rüttelkraft:	          18 kN</a:t>
            </a:r>
          </a:p>
          <a:p>
            <a:pPr lvl="0" defTabSz="685800"/>
            <a:r>
              <a:rPr lang="de-DE" sz="1000" b="1" dirty="0">
                <a:solidFill>
                  <a:srgbClr val="00B050"/>
                </a:solidFill>
                <a:latin typeface="Arial" panose="020B0604020202020204" pitchFamily="34" charset="0"/>
                <a:cs typeface="Arial" panose="020B0604020202020204" pitchFamily="34" charset="0"/>
              </a:rPr>
              <a:t>Gewicht:	          110 kg</a:t>
            </a:r>
          </a:p>
          <a:p>
            <a:pPr lvl="0" defTabSz="685800"/>
            <a:r>
              <a:rPr lang="de-DE" sz="1000" b="1" dirty="0">
                <a:solidFill>
                  <a:srgbClr val="00B050"/>
                </a:solidFill>
                <a:latin typeface="Arial" panose="020B0604020202020204" pitchFamily="34" charset="0"/>
                <a:cs typeface="Arial" panose="020B0604020202020204" pitchFamily="34" charset="0"/>
              </a:rPr>
              <a:t>Motor:	          Akku</a:t>
            </a:r>
          </a:p>
        </p:txBody>
      </p:sp>
      <p:sp>
        <p:nvSpPr>
          <p:cNvPr id="25" name="Rechteck 24">
            <a:extLst>
              <a:ext uri="{FF2B5EF4-FFF2-40B4-BE49-F238E27FC236}">
                <a16:creationId xmlns:a16="http://schemas.microsoft.com/office/drawing/2014/main" id="{D35D9ADA-B625-400E-954B-A56184795644}"/>
              </a:ext>
            </a:extLst>
          </p:cNvPr>
          <p:cNvSpPr/>
          <p:nvPr/>
        </p:nvSpPr>
        <p:spPr>
          <a:xfrm>
            <a:off x="1353859" y="8653104"/>
            <a:ext cx="3429000" cy="553998"/>
          </a:xfrm>
          <a:prstGeom prst="rect">
            <a:avLst/>
          </a:prstGeom>
        </p:spPr>
        <p:txBody>
          <a:bodyPr>
            <a:spAutoFit/>
          </a:bodyPr>
          <a:lstStyle/>
          <a:p>
            <a:pPr lvl="0" defTabSz="685800">
              <a:defRPr/>
            </a:pPr>
            <a:r>
              <a:rPr lang="de-DE" sz="1000" dirty="0">
                <a:solidFill>
                  <a:srgbClr val="FF0000"/>
                </a:solidFill>
              </a:rPr>
              <a:t>Artikel - #: 9030300116</a:t>
            </a:r>
          </a:p>
          <a:p>
            <a:pPr lvl="0" defTabSz="685800"/>
            <a:r>
              <a:rPr lang="de-DE" sz="1000" b="1" u="sng" dirty="0">
                <a:solidFill>
                  <a:srgbClr val="00B050"/>
                </a:solidFill>
                <a:latin typeface="Arial" panose="020B0604020202020204" pitchFamily="34" charset="0"/>
                <a:cs typeface="Arial" panose="020B0604020202020204" pitchFamily="34" charset="0"/>
              </a:rPr>
              <a:t>Akku Pauschale für </a:t>
            </a:r>
          </a:p>
          <a:p>
            <a:pPr lvl="0" defTabSz="685800"/>
            <a:r>
              <a:rPr lang="de-DE" sz="1000" b="1" dirty="0">
                <a:solidFill>
                  <a:srgbClr val="00B050"/>
                </a:solidFill>
                <a:latin typeface="Arial" panose="020B0604020202020204" pitchFamily="34" charset="0"/>
                <a:cs typeface="Arial" panose="020B0604020202020204" pitchFamily="34" charset="0"/>
              </a:rPr>
              <a:t>Wacker Akku-Rüttler </a:t>
            </a:r>
          </a:p>
        </p:txBody>
      </p:sp>
      <p:sp>
        <p:nvSpPr>
          <p:cNvPr id="33" name="Rechteck 32">
            <a:extLst>
              <a:ext uri="{FF2B5EF4-FFF2-40B4-BE49-F238E27FC236}">
                <a16:creationId xmlns:a16="http://schemas.microsoft.com/office/drawing/2014/main" id="{038E1665-C801-4FFA-9675-C063D5A4FBB7}"/>
              </a:ext>
            </a:extLst>
          </p:cNvPr>
          <p:cNvSpPr/>
          <p:nvPr/>
        </p:nvSpPr>
        <p:spPr>
          <a:xfrm>
            <a:off x="4366754" y="628238"/>
            <a:ext cx="697756" cy="8578020"/>
          </a:xfrm>
          <a:prstGeom prst="rect">
            <a:avLst/>
          </a:prstGeom>
          <a:solidFill>
            <a:srgbClr val="E7E6E6"/>
          </a:solidFill>
          <a:ln w="12700" cap="flat" cmpd="sng" algn="ctr">
            <a:solidFill>
              <a:sysClr val="windowText" lastClr="000000"/>
            </a:solidFill>
            <a:prstDash val="solid"/>
          </a:ln>
          <a:effectLst/>
        </p:spPr>
        <p:txBody>
          <a:bodyPr rtlCol="0" anchor="ctr"/>
          <a:lstStyle/>
          <a:p>
            <a:pPr lvl="0" algn="ctr" defTabSz="685800"/>
            <a:endParaRPr lang="de-DE" sz="1600" b="1" dirty="0">
              <a:solidFill>
                <a:prstClr val="black"/>
              </a:solidFill>
            </a:endParaRPr>
          </a:p>
        </p:txBody>
      </p:sp>
      <p:pic>
        <p:nvPicPr>
          <p:cNvPr id="27" name="Grafik 26">
            <a:extLst>
              <a:ext uri="{FF2B5EF4-FFF2-40B4-BE49-F238E27FC236}">
                <a16:creationId xmlns:a16="http://schemas.microsoft.com/office/drawing/2014/main" id="{6BF43C2D-C788-4B9E-A923-294DA48AF4F4}"/>
              </a:ext>
            </a:extLst>
          </p:cNvPr>
          <p:cNvPicPr>
            <a:picLocks noChangeAspect="1"/>
          </p:cNvPicPr>
          <p:nvPr/>
        </p:nvPicPr>
        <p:blipFill>
          <a:blip r:embed="rId9"/>
          <a:stretch>
            <a:fillRect/>
          </a:stretch>
        </p:blipFill>
        <p:spPr>
          <a:xfrm>
            <a:off x="5205234" y="629080"/>
            <a:ext cx="727408" cy="8577178"/>
          </a:xfrm>
          <a:prstGeom prst="rect">
            <a:avLst/>
          </a:prstGeom>
        </p:spPr>
      </p:pic>
      <p:sp>
        <p:nvSpPr>
          <p:cNvPr id="28" name="Rechteck 27">
            <a:extLst>
              <a:ext uri="{FF2B5EF4-FFF2-40B4-BE49-F238E27FC236}">
                <a16:creationId xmlns:a16="http://schemas.microsoft.com/office/drawing/2014/main" id="{6FF06072-ED4D-4182-96F6-FF3EFA1C84F3}"/>
              </a:ext>
            </a:extLst>
          </p:cNvPr>
          <p:cNvSpPr/>
          <p:nvPr/>
        </p:nvSpPr>
        <p:spPr>
          <a:xfrm>
            <a:off x="3462934" y="641128"/>
            <a:ext cx="775084" cy="338554"/>
          </a:xfrm>
          <a:prstGeom prst="rect">
            <a:avLst/>
          </a:prstGeom>
        </p:spPr>
        <p:txBody>
          <a:bodyPr wrap="none">
            <a:spAutoFit/>
          </a:bodyPr>
          <a:lstStyle/>
          <a:p>
            <a:pPr lvl="0" algn="ctr" defTabSz="685800"/>
            <a:r>
              <a:rPr lang="de-DE" sz="1400" b="1" u="sng" dirty="0">
                <a:solidFill>
                  <a:prstClr val="black"/>
                </a:solidFill>
              </a:rPr>
              <a:t>1/2</a:t>
            </a:r>
            <a:r>
              <a:rPr lang="de-DE" sz="1600" b="1" u="sng" dirty="0">
                <a:solidFill>
                  <a:prstClr val="black"/>
                </a:solidFill>
              </a:rPr>
              <a:t> Tag</a:t>
            </a:r>
          </a:p>
        </p:txBody>
      </p:sp>
      <p:sp>
        <p:nvSpPr>
          <p:cNvPr id="37" name="Rechteck 36">
            <a:extLst>
              <a:ext uri="{FF2B5EF4-FFF2-40B4-BE49-F238E27FC236}">
                <a16:creationId xmlns:a16="http://schemas.microsoft.com/office/drawing/2014/main" id="{54C343BD-2600-47A3-AAC6-94994E8D044E}"/>
              </a:ext>
            </a:extLst>
          </p:cNvPr>
          <p:cNvSpPr/>
          <p:nvPr/>
        </p:nvSpPr>
        <p:spPr>
          <a:xfrm>
            <a:off x="6089850" y="634993"/>
            <a:ext cx="679948" cy="8571265"/>
          </a:xfrm>
          <a:prstGeom prst="rect">
            <a:avLst/>
          </a:prstGeom>
          <a:solidFill>
            <a:srgbClr val="E7E6E6"/>
          </a:solidFill>
          <a:ln w="127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9" name="Rechteck 28">
            <a:extLst>
              <a:ext uri="{FF2B5EF4-FFF2-40B4-BE49-F238E27FC236}">
                <a16:creationId xmlns:a16="http://schemas.microsoft.com/office/drawing/2014/main" id="{264CB7A6-2D89-4789-A1D3-4EAFC5A2259E}"/>
              </a:ext>
            </a:extLst>
          </p:cNvPr>
          <p:cNvSpPr/>
          <p:nvPr/>
        </p:nvSpPr>
        <p:spPr>
          <a:xfrm>
            <a:off x="4385936" y="642556"/>
            <a:ext cx="619593" cy="338554"/>
          </a:xfrm>
          <a:prstGeom prst="rect">
            <a:avLst/>
          </a:prstGeom>
        </p:spPr>
        <p:txBody>
          <a:bodyPr wrap="none">
            <a:spAutoFit/>
          </a:bodyPr>
          <a:lstStyle/>
          <a:p>
            <a:pPr lvl="0" algn="ctr" defTabSz="685800">
              <a:defRPr/>
            </a:pPr>
            <a:r>
              <a:rPr lang="de-DE" sz="1600" b="1" u="sng" dirty="0">
                <a:solidFill>
                  <a:prstClr val="black"/>
                </a:solidFill>
              </a:rPr>
              <a:t>1 Tag</a:t>
            </a:r>
          </a:p>
        </p:txBody>
      </p:sp>
      <p:sp>
        <p:nvSpPr>
          <p:cNvPr id="30" name="Rechteck 29">
            <a:extLst>
              <a:ext uri="{FF2B5EF4-FFF2-40B4-BE49-F238E27FC236}">
                <a16:creationId xmlns:a16="http://schemas.microsoft.com/office/drawing/2014/main" id="{77529984-3548-46E5-99F3-14D99BC707BA}"/>
              </a:ext>
            </a:extLst>
          </p:cNvPr>
          <p:cNvSpPr/>
          <p:nvPr/>
        </p:nvSpPr>
        <p:spPr>
          <a:xfrm>
            <a:off x="5181827" y="629080"/>
            <a:ext cx="819455" cy="584775"/>
          </a:xfrm>
          <a:prstGeom prst="rect">
            <a:avLst/>
          </a:prstGeom>
        </p:spPr>
        <p:txBody>
          <a:bodyPr wrap="none">
            <a:spAutoFit/>
          </a:bodyPr>
          <a:lstStyle/>
          <a:p>
            <a:pPr lvl="0" algn="ctr" defTabSz="685800"/>
            <a:r>
              <a:rPr lang="de-DE" sz="1600" b="1" u="sng" dirty="0">
                <a:solidFill>
                  <a:prstClr val="black"/>
                </a:solidFill>
              </a:rPr>
              <a:t>Woche </a:t>
            </a:r>
          </a:p>
          <a:p>
            <a:pPr lvl="0" algn="ctr" defTabSz="685800"/>
            <a:r>
              <a:rPr lang="de-DE" sz="1600" b="1" u="sng" dirty="0">
                <a:solidFill>
                  <a:prstClr val="black"/>
                </a:solidFill>
              </a:rPr>
              <a:t>/ Tag</a:t>
            </a:r>
          </a:p>
        </p:txBody>
      </p:sp>
      <p:sp>
        <p:nvSpPr>
          <p:cNvPr id="31" name="Rechteck 30">
            <a:extLst>
              <a:ext uri="{FF2B5EF4-FFF2-40B4-BE49-F238E27FC236}">
                <a16:creationId xmlns:a16="http://schemas.microsoft.com/office/drawing/2014/main" id="{82CD92BC-B931-4FBD-967B-BE333C89AB06}"/>
              </a:ext>
            </a:extLst>
          </p:cNvPr>
          <p:cNvSpPr/>
          <p:nvPr/>
        </p:nvSpPr>
        <p:spPr>
          <a:xfrm>
            <a:off x="6073366" y="624736"/>
            <a:ext cx="708656" cy="338554"/>
          </a:xfrm>
          <a:prstGeom prst="rect">
            <a:avLst/>
          </a:prstGeom>
        </p:spPr>
        <p:txBody>
          <a:bodyPr wrap="none">
            <a:spAutoFit/>
          </a:bodyPr>
          <a:lstStyle/>
          <a:p>
            <a:pPr lvl="0" algn="ctr" defTabSz="685800"/>
            <a:r>
              <a:rPr lang="de-DE" sz="1600" b="1" u="sng" dirty="0">
                <a:solidFill>
                  <a:prstClr val="black"/>
                </a:solidFill>
              </a:rPr>
              <a:t>Vers.*</a:t>
            </a:r>
          </a:p>
        </p:txBody>
      </p:sp>
      <p:sp>
        <p:nvSpPr>
          <p:cNvPr id="34" name="Rechteck 33">
            <a:extLst>
              <a:ext uri="{FF2B5EF4-FFF2-40B4-BE49-F238E27FC236}">
                <a16:creationId xmlns:a16="http://schemas.microsoft.com/office/drawing/2014/main" id="{2608FF03-B510-40A4-AD59-EF95D40BC671}"/>
              </a:ext>
            </a:extLst>
          </p:cNvPr>
          <p:cNvSpPr/>
          <p:nvPr/>
        </p:nvSpPr>
        <p:spPr>
          <a:xfrm>
            <a:off x="3541101" y="1251655"/>
            <a:ext cx="659155" cy="338554"/>
          </a:xfrm>
          <a:prstGeom prst="rect">
            <a:avLst/>
          </a:prstGeom>
        </p:spPr>
        <p:txBody>
          <a:bodyPr wrap="none">
            <a:spAutoFit/>
          </a:bodyPr>
          <a:lstStyle/>
          <a:p>
            <a:pPr lvl="0" algn="ctr" defTabSz="685800"/>
            <a:r>
              <a:rPr lang="de-DE" sz="1600" b="1" dirty="0">
                <a:solidFill>
                  <a:prstClr val="black"/>
                </a:solidFill>
              </a:rPr>
              <a:t>30,- €</a:t>
            </a:r>
          </a:p>
        </p:txBody>
      </p:sp>
      <p:sp>
        <p:nvSpPr>
          <p:cNvPr id="35" name="Rechteck 34">
            <a:extLst>
              <a:ext uri="{FF2B5EF4-FFF2-40B4-BE49-F238E27FC236}">
                <a16:creationId xmlns:a16="http://schemas.microsoft.com/office/drawing/2014/main" id="{E0E615AD-91D8-44A9-ACAC-B1826AB3CB0F}"/>
              </a:ext>
            </a:extLst>
          </p:cNvPr>
          <p:cNvSpPr/>
          <p:nvPr/>
        </p:nvSpPr>
        <p:spPr>
          <a:xfrm>
            <a:off x="4390854" y="1251655"/>
            <a:ext cx="659155" cy="338554"/>
          </a:xfrm>
          <a:prstGeom prst="rect">
            <a:avLst/>
          </a:prstGeom>
        </p:spPr>
        <p:txBody>
          <a:bodyPr wrap="none">
            <a:spAutoFit/>
          </a:bodyPr>
          <a:lstStyle/>
          <a:p>
            <a:pPr lvl="0" algn="ctr" defTabSz="685800"/>
            <a:r>
              <a:rPr lang="de-DE" sz="1600" b="1" dirty="0">
                <a:solidFill>
                  <a:prstClr val="black"/>
                </a:solidFill>
              </a:rPr>
              <a:t>45,- €</a:t>
            </a:r>
          </a:p>
        </p:txBody>
      </p:sp>
      <p:sp>
        <p:nvSpPr>
          <p:cNvPr id="36" name="Rechteck 35">
            <a:extLst>
              <a:ext uri="{FF2B5EF4-FFF2-40B4-BE49-F238E27FC236}">
                <a16:creationId xmlns:a16="http://schemas.microsoft.com/office/drawing/2014/main" id="{BDCE5112-B0A1-4E5D-8193-29927AB9163A}"/>
              </a:ext>
            </a:extLst>
          </p:cNvPr>
          <p:cNvSpPr/>
          <p:nvPr/>
        </p:nvSpPr>
        <p:spPr>
          <a:xfrm>
            <a:off x="5285445" y="1251655"/>
            <a:ext cx="659155" cy="338554"/>
          </a:xfrm>
          <a:prstGeom prst="rect">
            <a:avLst/>
          </a:prstGeom>
        </p:spPr>
        <p:txBody>
          <a:bodyPr wrap="none">
            <a:spAutoFit/>
          </a:bodyPr>
          <a:lstStyle/>
          <a:p>
            <a:pPr lvl="0" algn="ctr" defTabSz="685800"/>
            <a:r>
              <a:rPr lang="de-DE" sz="1600" b="1" dirty="0">
                <a:solidFill>
                  <a:prstClr val="black"/>
                </a:solidFill>
              </a:rPr>
              <a:t>35,- €</a:t>
            </a:r>
          </a:p>
        </p:txBody>
      </p:sp>
      <p:sp>
        <p:nvSpPr>
          <p:cNvPr id="12" name="Textfeld 11">
            <a:extLst>
              <a:ext uri="{FF2B5EF4-FFF2-40B4-BE49-F238E27FC236}">
                <a16:creationId xmlns:a16="http://schemas.microsoft.com/office/drawing/2014/main" id="{0EC27C6B-5DC2-4541-B62F-0750BC5C6095}"/>
              </a:ext>
            </a:extLst>
          </p:cNvPr>
          <p:cNvSpPr txBox="1"/>
          <p:nvPr/>
        </p:nvSpPr>
        <p:spPr>
          <a:xfrm>
            <a:off x="3550343" y="2543178"/>
            <a:ext cx="1024917" cy="338554"/>
          </a:xfrm>
          <a:prstGeom prst="rect">
            <a:avLst/>
          </a:prstGeom>
          <a:noFill/>
        </p:spPr>
        <p:txBody>
          <a:bodyPr wrap="square" rtlCol="0">
            <a:spAutoFit/>
          </a:bodyPr>
          <a:lstStyle/>
          <a:p>
            <a:r>
              <a:rPr lang="de-DE" sz="1600" b="1" dirty="0"/>
              <a:t>40,- €</a:t>
            </a:r>
          </a:p>
        </p:txBody>
      </p:sp>
      <p:sp>
        <p:nvSpPr>
          <p:cNvPr id="22" name="Rechteck 21">
            <a:extLst>
              <a:ext uri="{FF2B5EF4-FFF2-40B4-BE49-F238E27FC236}">
                <a16:creationId xmlns:a16="http://schemas.microsoft.com/office/drawing/2014/main" id="{9E545DB6-73A7-4FD5-BBF5-BAF26D67182D}"/>
              </a:ext>
            </a:extLst>
          </p:cNvPr>
          <p:cNvSpPr/>
          <p:nvPr/>
        </p:nvSpPr>
        <p:spPr>
          <a:xfrm>
            <a:off x="4428281" y="2539794"/>
            <a:ext cx="659155" cy="338554"/>
          </a:xfrm>
          <a:prstGeom prst="rect">
            <a:avLst/>
          </a:prstGeom>
        </p:spPr>
        <p:txBody>
          <a:bodyPr wrap="none">
            <a:spAutoFit/>
          </a:bodyPr>
          <a:lstStyle/>
          <a:p>
            <a:pPr lvl="0"/>
            <a:r>
              <a:rPr lang="de-DE" sz="1600" b="1" dirty="0">
                <a:solidFill>
                  <a:prstClr val="black"/>
                </a:solidFill>
              </a:rPr>
              <a:t>55,- €</a:t>
            </a:r>
          </a:p>
        </p:txBody>
      </p:sp>
      <p:sp>
        <p:nvSpPr>
          <p:cNvPr id="24" name="Rechteck 23">
            <a:extLst>
              <a:ext uri="{FF2B5EF4-FFF2-40B4-BE49-F238E27FC236}">
                <a16:creationId xmlns:a16="http://schemas.microsoft.com/office/drawing/2014/main" id="{9F06C695-46B4-491E-B22E-667A23A905BE}"/>
              </a:ext>
            </a:extLst>
          </p:cNvPr>
          <p:cNvSpPr/>
          <p:nvPr/>
        </p:nvSpPr>
        <p:spPr>
          <a:xfrm>
            <a:off x="5277608" y="2539794"/>
            <a:ext cx="659155" cy="338554"/>
          </a:xfrm>
          <a:prstGeom prst="rect">
            <a:avLst/>
          </a:prstGeom>
        </p:spPr>
        <p:txBody>
          <a:bodyPr wrap="none">
            <a:spAutoFit/>
          </a:bodyPr>
          <a:lstStyle/>
          <a:p>
            <a:pPr lvl="0"/>
            <a:r>
              <a:rPr lang="de-DE" sz="1600" b="1" dirty="0">
                <a:solidFill>
                  <a:prstClr val="black"/>
                </a:solidFill>
              </a:rPr>
              <a:t>45,- €</a:t>
            </a:r>
          </a:p>
        </p:txBody>
      </p:sp>
      <p:sp>
        <p:nvSpPr>
          <p:cNvPr id="26" name="Rechteck 25">
            <a:extLst>
              <a:ext uri="{FF2B5EF4-FFF2-40B4-BE49-F238E27FC236}">
                <a16:creationId xmlns:a16="http://schemas.microsoft.com/office/drawing/2014/main" id="{4B620B28-0D7B-4B86-9997-09E30A398043}"/>
              </a:ext>
            </a:extLst>
          </p:cNvPr>
          <p:cNvSpPr/>
          <p:nvPr/>
        </p:nvSpPr>
        <p:spPr>
          <a:xfrm>
            <a:off x="3548137" y="3989040"/>
            <a:ext cx="659155" cy="338554"/>
          </a:xfrm>
          <a:prstGeom prst="rect">
            <a:avLst/>
          </a:prstGeom>
        </p:spPr>
        <p:txBody>
          <a:bodyPr wrap="none">
            <a:spAutoFit/>
          </a:bodyPr>
          <a:lstStyle/>
          <a:p>
            <a:pPr lvl="0" algn="ctr"/>
            <a:r>
              <a:rPr lang="de-DE" sz="1600" b="1" dirty="0">
                <a:solidFill>
                  <a:prstClr val="black"/>
                </a:solidFill>
              </a:rPr>
              <a:t>40,- €</a:t>
            </a:r>
          </a:p>
        </p:txBody>
      </p:sp>
      <p:sp>
        <p:nvSpPr>
          <p:cNvPr id="32" name="Rechteck 31">
            <a:extLst>
              <a:ext uri="{FF2B5EF4-FFF2-40B4-BE49-F238E27FC236}">
                <a16:creationId xmlns:a16="http://schemas.microsoft.com/office/drawing/2014/main" id="{E306677E-9712-4734-A02E-DEB55A969A20}"/>
              </a:ext>
            </a:extLst>
          </p:cNvPr>
          <p:cNvSpPr/>
          <p:nvPr/>
        </p:nvSpPr>
        <p:spPr>
          <a:xfrm>
            <a:off x="4374198" y="3991426"/>
            <a:ext cx="659155" cy="338554"/>
          </a:xfrm>
          <a:prstGeom prst="rect">
            <a:avLst/>
          </a:prstGeom>
        </p:spPr>
        <p:txBody>
          <a:bodyPr wrap="none">
            <a:spAutoFit/>
          </a:bodyPr>
          <a:lstStyle/>
          <a:p>
            <a:pPr lvl="0"/>
            <a:r>
              <a:rPr lang="de-DE" sz="1600" b="1" dirty="0">
                <a:solidFill>
                  <a:prstClr val="black"/>
                </a:solidFill>
              </a:rPr>
              <a:t>65,- €</a:t>
            </a:r>
          </a:p>
        </p:txBody>
      </p:sp>
      <p:sp>
        <p:nvSpPr>
          <p:cNvPr id="38" name="Rechteck 37">
            <a:extLst>
              <a:ext uri="{FF2B5EF4-FFF2-40B4-BE49-F238E27FC236}">
                <a16:creationId xmlns:a16="http://schemas.microsoft.com/office/drawing/2014/main" id="{373E7333-B8C0-41BF-9236-7813BF4388EF}"/>
              </a:ext>
            </a:extLst>
          </p:cNvPr>
          <p:cNvSpPr/>
          <p:nvPr/>
        </p:nvSpPr>
        <p:spPr>
          <a:xfrm>
            <a:off x="5251394" y="3989040"/>
            <a:ext cx="659155" cy="338554"/>
          </a:xfrm>
          <a:prstGeom prst="rect">
            <a:avLst/>
          </a:prstGeom>
        </p:spPr>
        <p:txBody>
          <a:bodyPr wrap="none">
            <a:spAutoFit/>
          </a:bodyPr>
          <a:lstStyle/>
          <a:p>
            <a:pPr lvl="0"/>
            <a:r>
              <a:rPr lang="de-DE" sz="1600" b="1" dirty="0">
                <a:solidFill>
                  <a:prstClr val="black"/>
                </a:solidFill>
              </a:rPr>
              <a:t>55,- €</a:t>
            </a:r>
          </a:p>
        </p:txBody>
      </p:sp>
      <p:sp>
        <p:nvSpPr>
          <p:cNvPr id="39" name="Rechteck 38">
            <a:extLst>
              <a:ext uri="{FF2B5EF4-FFF2-40B4-BE49-F238E27FC236}">
                <a16:creationId xmlns:a16="http://schemas.microsoft.com/office/drawing/2014/main" id="{1D430B44-B19F-4FA8-8BBC-048EFCA1C451}"/>
              </a:ext>
            </a:extLst>
          </p:cNvPr>
          <p:cNvSpPr/>
          <p:nvPr/>
        </p:nvSpPr>
        <p:spPr>
          <a:xfrm>
            <a:off x="3544040" y="5430832"/>
            <a:ext cx="659155" cy="338554"/>
          </a:xfrm>
          <a:prstGeom prst="rect">
            <a:avLst/>
          </a:prstGeom>
        </p:spPr>
        <p:txBody>
          <a:bodyPr wrap="none">
            <a:spAutoFit/>
          </a:bodyPr>
          <a:lstStyle/>
          <a:p>
            <a:pPr lvl="0"/>
            <a:r>
              <a:rPr lang="de-DE" sz="1600" b="1" dirty="0">
                <a:solidFill>
                  <a:prstClr val="black"/>
                </a:solidFill>
              </a:rPr>
              <a:t>30,- €</a:t>
            </a:r>
          </a:p>
        </p:txBody>
      </p:sp>
      <p:sp>
        <p:nvSpPr>
          <p:cNvPr id="40" name="Rechteck 39">
            <a:extLst>
              <a:ext uri="{FF2B5EF4-FFF2-40B4-BE49-F238E27FC236}">
                <a16:creationId xmlns:a16="http://schemas.microsoft.com/office/drawing/2014/main" id="{231EDC7E-B5BC-4AD4-A53A-D6B4C779271D}"/>
              </a:ext>
            </a:extLst>
          </p:cNvPr>
          <p:cNvSpPr/>
          <p:nvPr/>
        </p:nvSpPr>
        <p:spPr>
          <a:xfrm>
            <a:off x="4375042" y="5414254"/>
            <a:ext cx="659155" cy="338554"/>
          </a:xfrm>
          <a:prstGeom prst="rect">
            <a:avLst/>
          </a:prstGeom>
        </p:spPr>
        <p:txBody>
          <a:bodyPr wrap="none">
            <a:spAutoFit/>
          </a:bodyPr>
          <a:lstStyle/>
          <a:p>
            <a:pPr lvl="0"/>
            <a:r>
              <a:rPr lang="de-DE" sz="1600" b="1" dirty="0">
                <a:solidFill>
                  <a:prstClr val="black"/>
                </a:solidFill>
              </a:rPr>
              <a:t>50,- €</a:t>
            </a:r>
          </a:p>
        </p:txBody>
      </p:sp>
      <p:sp>
        <p:nvSpPr>
          <p:cNvPr id="41" name="Rechteck 40">
            <a:extLst>
              <a:ext uri="{FF2B5EF4-FFF2-40B4-BE49-F238E27FC236}">
                <a16:creationId xmlns:a16="http://schemas.microsoft.com/office/drawing/2014/main" id="{E98ABF44-D729-4611-BD5C-D0B78CF3E207}"/>
              </a:ext>
            </a:extLst>
          </p:cNvPr>
          <p:cNvSpPr/>
          <p:nvPr/>
        </p:nvSpPr>
        <p:spPr>
          <a:xfrm>
            <a:off x="5204893" y="5416674"/>
            <a:ext cx="659155" cy="338554"/>
          </a:xfrm>
          <a:prstGeom prst="rect">
            <a:avLst/>
          </a:prstGeom>
        </p:spPr>
        <p:txBody>
          <a:bodyPr wrap="none">
            <a:spAutoFit/>
          </a:bodyPr>
          <a:lstStyle/>
          <a:p>
            <a:pPr lvl="0"/>
            <a:r>
              <a:rPr lang="de-DE" sz="1600" b="1" dirty="0">
                <a:solidFill>
                  <a:prstClr val="black"/>
                </a:solidFill>
              </a:rPr>
              <a:t>40,- €</a:t>
            </a:r>
          </a:p>
        </p:txBody>
      </p:sp>
      <p:sp>
        <p:nvSpPr>
          <p:cNvPr id="42" name="Rechteck 41">
            <a:extLst>
              <a:ext uri="{FF2B5EF4-FFF2-40B4-BE49-F238E27FC236}">
                <a16:creationId xmlns:a16="http://schemas.microsoft.com/office/drawing/2014/main" id="{60C4AEB6-6CBB-4F40-963D-6B74FDE00DA4}"/>
              </a:ext>
            </a:extLst>
          </p:cNvPr>
          <p:cNvSpPr/>
          <p:nvPr/>
        </p:nvSpPr>
        <p:spPr>
          <a:xfrm>
            <a:off x="3547391" y="6459465"/>
            <a:ext cx="659155" cy="338554"/>
          </a:xfrm>
          <a:prstGeom prst="rect">
            <a:avLst/>
          </a:prstGeom>
        </p:spPr>
        <p:txBody>
          <a:bodyPr wrap="none">
            <a:spAutoFit/>
          </a:bodyPr>
          <a:lstStyle/>
          <a:p>
            <a:pPr lvl="0"/>
            <a:r>
              <a:rPr lang="de-DE" sz="1600" b="1" dirty="0">
                <a:solidFill>
                  <a:srgbClr val="00B050"/>
                </a:solidFill>
              </a:rPr>
              <a:t>30,- €</a:t>
            </a:r>
          </a:p>
        </p:txBody>
      </p:sp>
      <p:sp>
        <p:nvSpPr>
          <p:cNvPr id="43" name="Rechteck 42">
            <a:extLst>
              <a:ext uri="{FF2B5EF4-FFF2-40B4-BE49-F238E27FC236}">
                <a16:creationId xmlns:a16="http://schemas.microsoft.com/office/drawing/2014/main" id="{3C8F2B22-2BE4-4D28-81A3-E85B074B4DEE}"/>
              </a:ext>
            </a:extLst>
          </p:cNvPr>
          <p:cNvSpPr/>
          <p:nvPr/>
        </p:nvSpPr>
        <p:spPr>
          <a:xfrm>
            <a:off x="4372644" y="6466530"/>
            <a:ext cx="659155" cy="338554"/>
          </a:xfrm>
          <a:prstGeom prst="rect">
            <a:avLst/>
          </a:prstGeom>
        </p:spPr>
        <p:txBody>
          <a:bodyPr wrap="none">
            <a:spAutoFit/>
          </a:bodyPr>
          <a:lstStyle/>
          <a:p>
            <a:pPr lvl="0"/>
            <a:r>
              <a:rPr lang="de-DE" sz="1600" b="1" dirty="0">
                <a:solidFill>
                  <a:srgbClr val="00B050"/>
                </a:solidFill>
              </a:rPr>
              <a:t>50,- €</a:t>
            </a:r>
          </a:p>
        </p:txBody>
      </p:sp>
      <p:sp>
        <p:nvSpPr>
          <p:cNvPr id="45" name="Rechteck 44">
            <a:extLst>
              <a:ext uri="{FF2B5EF4-FFF2-40B4-BE49-F238E27FC236}">
                <a16:creationId xmlns:a16="http://schemas.microsoft.com/office/drawing/2014/main" id="{9C81FC08-5C1B-4217-ACEC-CB15BED36242}"/>
              </a:ext>
            </a:extLst>
          </p:cNvPr>
          <p:cNvSpPr/>
          <p:nvPr/>
        </p:nvSpPr>
        <p:spPr>
          <a:xfrm>
            <a:off x="5238281" y="6452736"/>
            <a:ext cx="659155" cy="338554"/>
          </a:xfrm>
          <a:prstGeom prst="rect">
            <a:avLst/>
          </a:prstGeom>
        </p:spPr>
        <p:txBody>
          <a:bodyPr wrap="none">
            <a:spAutoFit/>
          </a:bodyPr>
          <a:lstStyle/>
          <a:p>
            <a:pPr lvl="0"/>
            <a:r>
              <a:rPr lang="de-DE" sz="1600" b="1" dirty="0">
                <a:solidFill>
                  <a:srgbClr val="00B050"/>
                </a:solidFill>
              </a:rPr>
              <a:t>40,- €</a:t>
            </a:r>
          </a:p>
        </p:txBody>
      </p:sp>
      <p:sp>
        <p:nvSpPr>
          <p:cNvPr id="49" name="Rechteck 48">
            <a:extLst>
              <a:ext uri="{FF2B5EF4-FFF2-40B4-BE49-F238E27FC236}">
                <a16:creationId xmlns:a16="http://schemas.microsoft.com/office/drawing/2014/main" id="{5145D6D8-4FAA-46FE-B4BC-8173CC918696}"/>
              </a:ext>
            </a:extLst>
          </p:cNvPr>
          <p:cNvSpPr/>
          <p:nvPr/>
        </p:nvSpPr>
        <p:spPr>
          <a:xfrm>
            <a:off x="3525847" y="7674277"/>
            <a:ext cx="659155" cy="338554"/>
          </a:xfrm>
          <a:prstGeom prst="rect">
            <a:avLst/>
          </a:prstGeom>
        </p:spPr>
        <p:txBody>
          <a:bodyPr wrap="none">
            <a:spAutoFit/>
          </a:bodyPr>
          <a:lstStyle/>
          <a:p>
            <a:pPr lvl="0"/>
            <a:r>
              <a:rPr lang="de-DE" sz="1600" b="1" dirty="0">
                <a:solidFill>
                  <a:srgbClr val="00B050"/>
                </a:solidFill>
              </a:rPr>
              <a:t>30,- €</a:t>
            </a:r>
          </a:p>
        </p:txBody>
      </p:sp>
      <p:sp>
        <p:nvSpPr>
          <p:cNvPr id="51" name="Rechteck 50">
            <a:extLst>
              <a:ext uri="{FF2B5EF4-FFF2-40B4-BE49-F238E27FC236}">
                <a16:creationId xmlns:a16="http://schemas.microsoft.com/office/drawing/2014/main" id="{B038B316-5305-4CFA-ADAB-F5B3A1CFCA73}"/>
              </a:ext>
            </a:extLst>
          </p:cNvPr>
          <p:cNvSpPr/>
          <p:nvPr/>
        </p:nvSpPr>
        <p:spPr>
          <a:xfrm>
            <a:off x="4364761" y="7667735"/>
            <a:ext cx="659155" cy="338554"/>
          </a:xfrm>
          <a:prstGeom prst="rect">
            <a:avLst/>
          </a:prstGeom>
        </p:spPr>
        <p:txBody>
          <a:bodyPr wrap="none">
            <a:spAutoFit/>
          </a:bodyPr>
          <a:lstStyle/>
          <a:p>
            <a:pPr lvl="0"/>
            <a:r>
              <a:rPr lang="de-DE" sz="1600" b="1" dirty="0">
                <a:solidFill>
                  <a:srgbClr val="00B050"/>
                </a:solidFill>
              </a:rPr>
              <a:t>45,- €</a:t>
            </a:r>
          </a:p>
        </p:txBody>
      </p:sp>
      <p:sp>
        <p:nvSpPr>
          <p:cNvPr id="52" name="Rechteck 51">
            <a:extLst>
              <a:ext uri="{FF2B5EF4-FFF2-40B4-BE49-F238E27FC236}">
                <a16:creationId xmlns:a16="http://schemas.microsoft.com/office/drawing/2014/main" id="{CCE5122F-D8A3-4A4A-8BAC-60337382837C}"/>
              </a:ext>
            </a:extLst>
          </p:cNvPr>
          <p:cNvSpPr/>
          <p:nvPr/>
        </p:nvSpPr>
        <p:spPr>
          <a:xfrm>
            <a:off x="5178458" y="7661370"/>
            <a:ext cx="705642" cy="338554"/>
          </a:xfrm>
          <a:prstGeom prst="rect">
            <a:avLst/>
          </a:prstGeom>
        </p:spPr>
        <p:txBody>
          <a:bodyPr wrap="none">
            <a:spAutoFit/>
          </a:bodyPr>
          <a:lstStyle/>
          <a:p>
            <a:pPr lvl="0"/>
            <a:r>
              <a:rPr lang="de-DE" sz="1600" b="1" dirty="0">
                <a:solidFill>
                  <a:srgbClr val="00B050"/>
                </a:solidFill>
              </a:rPr>
              <a:t>35,-  €</a:t>
            </a:r>
          </a:p>
        </p:txBody>
      </p:sp>
      <p:sp>
        <p:nvSpPr>
          <p:cNvPr id="53" name="Rechteck 52">
            <a:extLst>
              <a:ext uri="{FF2B5EF4-FFF2-40B4-BE49-F238E27FC236}">
                <a16:creationId xmlns:a16="http://schemas.microsoft.com/office/drawing/2014/main" id="{81F435FD-44D4-4A56-BD7E-64520CA5EFBC}"/>
              </a:ext>
            </a:extLst>
          </p:cNvPr>
          <p:cNvSpPr/>
          <p:nvPr/>
        </p:nvSpPr>
        <p:spPr>
          <a:xfrm>
            <a:off x="3562686" y="8689935"/>
            <a:ext cx="554960" cy="338554"/>
          </a:xfrm>
          <a:prstGeom prst="rect">
            <a:avLst/>
          </a:prstGeom>
        </p:spPr>
        <p:txBody>
          <a:bodyPr wrap="none">
            <a:spAutoFit/>
          </a:bodyPr>
          <a:lstStyle/>
          <a:p>
            <a:pPr lvl="0"/>
            <a:r>
              <a:rPr lang="de-DE" sz="1600" b="1" dirty="0">
                <a:solidFill>
                  <a:srgbClr val="00B050"/>
                </a:solidFill>
              </a:rPr>
              <a:t>8,- €</a:t>
            </a:r>
          </a:p>
        </p:txBody>
      </p:sp>
      <p:sp>
        <p:nvSpPr>
          <p:cNvPr id="54" name="Rechteck 53">
            <a:extLst>
              <a:ext uri="{FF2B5EF4-FFF2-40B4-BE49-F238E27FC236}">
                <a16:creationId xmlns:a16="http://schemas.microsoft.com/office/drawing/2014/main" id="{0A69A4D3-8CFE-4BC9-8E31-F3101CD78D08}"/>
              </a:ext>
            </a:extLst>
          </p:cNvPr>
          <p:cNvSpPr/>
          <p:nvPr/>
        </p:nvSpPr>
        <p:spPr>
          <a:xfrm>
            <a:off x="4410093" y="8691810"/>
            <a:ext cx="554960" cy="338554"/>
          </a:xfrm>
          <a:prstGeom prst="rect">
            <a:avLst/>
          </a:prstGeom>
        </p:spPr>
        <p:txBody>
          <a:bodyPr wrap="none">
            <a:spAutoFit/>
          </a:bodyPr>
          <a:lstStyle/>
          <a:p>
            <a:pPr lvl="0"/>
            <a:r>
              <a:rPr lang="de-DE" sz="1600" b="1" dirty="0">
                <a:solidFill>
                  <a:srgbClr val="00B050"/>
                </a:solidFill>
              </a:rPr>
              <a:t>8,- €</a:t>
            </a:r>
          </a:p>
        </p:txBody>
      </p:sp>
      <p:sp>
        <p:nvSpPr>
          <p:cNvPr id="55" name="Rechteck 54">
            <a:extLst>
              <a:ext uri="{FF2B5EF4-FFF2-40B4-BE49-F238E27FC236}">
                <a16:creationId xmlns:a16="http://schemas.microsoft.com/office/drawing/2014/main" id="{39826E46-6CCD-427A-BF62-52757A82FE34}"/>
              </a:ext>
            </a:extLst>
          </p:cNvPr>
          <p:cNvSpPr/>
          <p:nvPr/>
        </p:nvSpPr>
        <p:spPr>
          <a:xfrm>
            <a:off x="5244219" y="8677186"/>
            <a:ext cx="554960" cy="338554"/>
          </a:xfrm>
          <a:prstGeom prst="rect">
            <a:avLst/>
          </a:prstGeom>
        </p:spPr>
        <p:txBody>
          <a:bodyPr wrap="none">
            <a:spAutoFit/>
          </a:bodyPr>
          <a:lstStyle/>
          <a:p>
            <a:pPr lvl="0"/>
            <a:r>
              <a:rPr lang="de-DE" sz="1600" b="1" dirty="0">
                <a:solidFill>
                  <a:srgbClr val="00B050"/>
                </a:solidFill>
              </a:rPr>
              <a:t>8,- €</a:t>
            </a:r>
          </a:p>
        </p:txBody>
      </p:sp>
      <p:sp>
        <p:nvSpPr>
          <p:cNvPr id="58" name="Rechteck 57">
            <a:extLst>
              <a:ext uri="{FF2B5EF4-FFF2-40B4-BE49-F238E27FC236}">
                <a16:creationId xmlns:a16="http://schemas.microsoft.com/office/drawing/2014/main" id="{8EE80A01-DB64-4A44-B036-8A36E6A220BF}"/>
              </a:ext>
            </a:extLst>
          </p:cNvPr>
          <p:cNvSpPr/>
          <p:nvPr/>
        </p:nvSpPr>
        <p:spPr>
          <a:xfrm>
            <a:off x="6274577" y="6412336"/>
            <a:ext cx="247184" cy="338554"/>
          </a:xfrm>
          <a:prstGeom prst="rect">
            <a:avLst/>
          </a:prstGeom>
        </p:spPr>
        <p:txBody>
          <a:bodyPr wrap="none">
            <a:spAutoFit/>
          </a:bodyPr>
          <a:lstStyle/>
          <a:p>
            <a:pPr lvl="0"/>
            <a:r>
              <a:rPr lang="de-DE" sz="1600" b="1" dirty="0">
                <a:solidFill>
                  <a:srgbClr val="00B050"/>
                </a:solidFill>
              </a:rPr>
              <a:t>-</a:t>
            </a:r>
          </a:p>
        </p:txBody>
      </p:sp>
      <p:sp>
        <p:nvSpPr>
          <p:cNvPr id="59" name="Rechteck 58">
            <a:extLst>
              <a:ext uri="{FF2B5EF4-FFF2-40B4-BE49-F238E27FC236}">
                <a16:creationId xmlns:a16="http://schemas.microsoft.com/office/drawing/2014/main" id="{1B294D4D-64F7-4335-A2C7-05C3F5AD6866}"/>
              </a:ext>
            </a:extLst>
          </p:cNvPr>
          <p:cNvSpPr/>
          <p:nvPr/>
        </p:nvSpPr>
        <p:spPr>
          <a:xfrm>
            <a:off x="6263907" y="7648345"/>
            <a:ext cx="247184" cy="338554"/>
          </a:xfrm>
          <a:prstGeom prst="rect">
            <a:avLst/>
          </a:prstGeom>
        </p:spPr>
        <p:txBody>
          <a:bodyPr wrap="none">
            <a:spAutoFit/>
          </a:bodyPr>
          <a:lstStyle/>
          <a:p>
            <a:pPr lvl="0"/>
            <a:r>
              <a:rPr lang="de-DE" sz="1600" b="1" dirty="0">
                <a:solidFill>
                  <a:srgbClr val="00B050"/>
                </a:solidFill>
              </a:rPr>
              <a:t>-</a:t>
            </a:r>
          </a:p>
        </p:txBody>
      </p:sp>
      <p:sp>
        <p:nvSpPr>
          <p:cNvPr id="60" name="Rechteck 59">
            <a:extLst>
              <a:ext uri="{FF2B5EF4-FFF2-40B4-BE49-F238E27FC236}">
                <a16:creationId xmlns:a16="http://schemas.microsoft.com/office/drawing/2014/main" id="{351A7426-FDF4-4E3E-A8C8-9BC90A91E62A}"/>
              </a:ext>
            </a:extLst>
          </p:cNvPr>
          <p:cNvSpPr/>
          <p:nvPr/>
        </p:nvSpPr>
        <p:spPr>
          <a:xfrm>
            <a:off x="6257447" y="8653104"/>
            <a:ext cx="247184" cy="338554"/>
          </a:xfrm>
          <a:prstGeom prst="rect">
            <a:avLst/>
          </a:prstGeom>
        </p:spPr>
        <p:txBody>
          <a:bodyPr wrap="none">
            <a:spAutoFit/>
          </a:bodyPr>
          <a:lstStyle/>
          <a:p>
            <a:pPr lvl="0"/>
            <a:r>
              <a:rPr lang="de-DE" sz="1600" b="1" dirty="0">
                <a:solidFill>
                  <a:srgbClr val="00B050"/>
                </a:solidFill>
              </a:rPr>
              <a:t>-</a:t>
            </a:r>
          </a:p>
        </p:txBody>
      </p:sp>
      <p:sp>
        <p:nvSpPr>
          <p:cNvPr id="61" name="Rechteck 60">
            <a:extLst>
              <a:ext uri="{FF2B5EF4-FFF2-40B4-BE49-F238E27FC236}">
                <a16:creationId xmlns:a16="http://schemas.microsoft.com/office/drawing/2014/main" id="{A5C2D5D2-A555-4019-AC2A-AE011E32765E}"/>
              </a:ext>
            </a:extLst>
          </p:cNvPr>
          <p:cNvSpPr/>
          <p:nvPr/>
        </p:nvSpPr>
        <p:spPr>
          <a:xfrm>
            <a:off x="6263907" y="5351429"/>
            <a:ext cx="247184" cy="338554"/>
          </a:xfrm>
          <a:prstGeom prst="rect">
            <a:avLst/>
          </a:prstGeom>
        </p:spPr>
        <p:txBody>
          <a:bodyPr wrap="none">
            <a:spAutoFit/>
          </a:bodyPr>
          <a:lstStyle/>
          <a:p>
            <a:pPr lvl="0"/>
            <a:r>
              <a:rPr lang="de-DE" sz="1600" b="1" dirty="0"/>
              <a:t>-</a:t>
            </a:r>
          </a:p>
        </p:txBody>
      </p:sp>
      <p:sp>
        <p:nvSpPr>
          <p:cNvPr id="63" name="Rechteck 62">
            <a:extLst>
              <a:ext uri="{FF2B5EF4-FFF2-40B4-BE49-F238E27FC236}">
                <a16:creationId xmlns:a16="http://schemas.microsoft.com/office/drawing/2014/main" id="{1D9AB78C-8649-463E-9602-E4C46007EC55}"/>
              </a:ext>
            </a:extLst>
          </p:cNvPr>
          <p:cNvSpPr/>
          <p:nvPr/>
        </p:nvSpPr>
        <p:spPr>
          <a:xfrm>
            <a:off x="6235870" y="2501393"/>
            <a:ext cx="247184" cy="338554"/>
          </a:xfrm>
          <a:prstGeom prst="rect">
            <a:avLst/>
          </a:prstGeom>
        </p:spPr>
        <p:txBody>
          <a:bodyPr wrap="square">
            <a:spAutoFit/>
          </a:bodyPr>
          <a:lstStyle/>
          <a:p>
            <a:pPr lvl="0"/>
            <a:r>
              <a:rPr lang="de-DE" sz="1600" b="1" dirty="0"/>
              <a:t>-</a:t>
            </a:r>
          </a:p>
        </p:txBody>
      </p:sp>
      <p:sp>
        <p:nvSpPr>
          <p:cNvPr id="64" name="Rechteck 63">
            <a:extLst>
              <a:ext uri="{FF2B5EF4-FFF2-40B4-BE49-F238E27FC236}">
                <a16:creationId xmlns:a16="http://schemas.microsoft.com/office/drawing/2014/main" id="{3F155EB7-4AF7-4A7E-A611-FE0D81B47510}"/>
              </a:ext>
            </a:extLst>
          </p:cNvPr>
          <p:cNvSpPr/>
          <p:nvPr/>
        </p:nvSpPr>
        <p:spPr>
          <a:xfrm>
            <a:off x="6263907" y="1224510"/>
            <a:ext cx="247184" cy="338554"/>
          </a:xfrm>
          <a:prstGeom prst="rect">
            <a:avLst/>
          </a:prstGeom>
        </p:spPr>
        <p:txBody>
          <a:bodyPr wrap="none">
            <a:spAutoFit/>
          </a:bodyPr>
          <a:lstStyle/>
          <a:p>
            <a:pPr lvl="0"/>
            <a:r>
              <a:rPr lang="de-DE" sz="1600" b="1" dirty="0"/>
              <a:t>-</a:t>
            </a:r>
          </a:p>
        </p:txBody>
      </p:sp>
      <p:sp>
        <p:nvSpPr>
          <p:cNvPr id="65" name="Textfeld 64">
            <a:extLst>
              <a:ext uri="{FF2B5EF4-FFF2-40B4-BE49-F238E27FC236}">
                <a16:creationId xmlns:a16="http://schemas.microsoft.com/office/drawing/2014/main" id="{D59E00CF-3B37-4BE5-A85D-B714E7347B73}"/>
              </a:ext>
            </a:extLst>
          </p:cNvPr>
          <p:cNvSpPr txBox="1"/>
          <p:nvPr/>
        </p:nvSpPr>
        <p:spPr>
          <a:xfrm>
            <a:off x="66549" y="6001309"/>
            <a:ext cx="3491089" cy="369332"/>
          </a:xfrm>
          <a:prstGeom prst="rect">
            <a:avLst/>
          </a:prstGeom>
          <a:noFill/>
        </p:spPr>
        <p:txBody>
          <a:bodyPr wrap="square" rtlCol="0">
            <a:spAutoFit/>
          </a:bodyPr>
          <a:lstStyle/>
          <a:p>
            <a:r>
              <a:rPr lang="de-DE" dirty="0">
                <a:solidFill>
                  <a:schemeClr val="accent6"/>
                </a:solidFill>
              </a:rPr>
              <a:t>- - - - - - - - - - - - - - - - - - - - - - - - - - -</a:t>
            </a:r>
          </a:p>
        </p:txBody>
      </p:sp>
      <p:sp>
        <p:nvSpPr>
          <p:cNvPr id="66" name="Textfeld 65">
            <a:extLst>
              <a:ext uri="{FF2B5EF4-FFF2-40B4-BE49-F238E27FC236}">
                <a16:creationId xmlns:a16="http://schemas.microsoft.com/office/drawing/2014/main" id="{DA53B933-7CAB-43B4-AE9C-FA48330E6779}"/>
              </a:ext>
            </a:extLst>
          </p:cNvPr>
          <p:cNvSpPr txBox="1"/>
          <p:nvPr/>
        </p:nvSpPr>
        <p:spPr>
          <a:xfrm>
            <a:off x="3546962" y="5992676"/>
            <a:ext cx="1062925" cy="369332"/>
          </a:xfrm>
          <a:prstGeom prst="rect">
            <a:avLst/>
          </a:prstGeom>
          <a:noFill/>
        </p:spPr>
        <p:txBody>
          <a:bodyPr wrap="square" rtlCol="0">
            <a:spAutoFit/>
          </a:bodyPr>
          <a:lstStyle/>
          <a:p>
            <a:r>
              <a:rPr lang="de-DE" dirty="0">
                <a:solidFill>
                  <a:schemeClr val="accent6"/>
                </a:solidFill>
              </a:rPr>
              <a:t>- - - - - </a:t>
            </a:r>
          </a:p>
        </p:txBody>
      </p:sp>
      <p:sp>
        <p:nvSpPr>
          <p:cNvPr id="67" name="Rechteck 66">
            <a:extLst>
              <a:ext uri="{FF2B5EF4-FFF2-40B4-BE49-F238E27FC236}">
                <a16:creationId xmlns:a16="http://schemas.microsoft.com/office/drawing/2014/main" id="{D74E5B16-A9E7-4B98-8AFE-F8762A997A76}"/>
              </a:ext>
            </a:extLst>
          </p:cNvPr>
          <p:cNvSpPr/>
          <p:nvPr/>
        </p:nvSpPr>
        <p:spPr>
          <a:xfrm>
            <a:off x="4373477" y="5978764"/>
            <a:ext cx="801823" cy="369332"/>
          </a:xfrm>
          <a:prstGeom prst="rect">
            <a:avLst/>
          </a:prstGeom>
        </p:spPr>
        <p:txBody>
          <a:bodyPr wrap="none">
            <a:spAutoFit/>
          </a:bodyPr>
          <a:lstStyle/>
          <a:p>
            <a:pPr lvl="0"/>
            <a:r>
              <a:rPr lang="de-DE" dirty="0">
                <a:solidFill>
                  <a:srgbClr val="70AD47"/>
                </a:solidFill>
              </a:rPr>
              <a:t>- - - - - </a:t>
            </a:r>
          </a:p>
        </p:txBody>
      </p:sp>
      <p:sp>
        <p:nvSpPr>
          <p:cNvPr id="68" name="Rechteck 67">
            <a:extLst>
              <a:ext uri="{FF2B5EF4-FFF2-40B4-BE49-F238E27FC236}">
                <a16:creationId xmlns:a16="http://schemas.microsoft.com/office/drawing/2014/main" id="{8625A44A-0F19-4D21-AC99-625F62323043}"/>
              </a:ext>
            </a:extLst>
          </p:cNvPr>
          <p:cNvSpPr/>
          <p:nvPr/>
        </p:nvSpPr>
        <p:spPr>
          <a:xfrm>
            <a:off x="5186497" y="5969050"/>
            <a:ext cx="801823" cy="369332"/>
          </a:xfrm>
          <a:prstGeom prst="rect">
            <a:avLst/>
          </a:prstGeom>
        </p:spPr>
        <p:txBody>
          <a:bodyPr wrap="none">
            <a:spAutoFit/>
          </a:bodyPr>
          <a:lstStyle/>
          <a:p>
            <a:pPr lvl="0"/>
            <a:r>
              <a:rPr lang="de-DE" dirty="0">
                <a:solidFill>
                  <a:srgbClr val="70AD47"/>
                </a:solidFill>
              </a:rPr>
              <a:t>- - - - - </a:t>
            </a:r>
          </a:p>
        </p:txBody>
      </p:sp>
      <p:sp>
        <p:nvSpPr>
          <p:cNvPr id="69" name="Rechteck 68">
            <a:extLst>
              <a:ext uri="{FF2B5EF4-FFF2-40B4-BE49-F238E27FC236}">
                <a16:creationId xmlns:a16="http://schemas.microsoft.com/office/drawing/2014/main" id="{895606CB-E2B6-47DC-95E4-D3DE3A107E22}"/>
              </a:ext>
            </a:extLst>
          </p:cNvPr>
          <p:cNvSpPr/>
          <p:nvPr/>
        </p:nvSpPr>
        <p:spPr>
          <a:xfrm>
            <a:off x="6066924" y="5978764"/>
            <a:ext cx="801823" cy="369332"/>
          </a:xfrm>
          <a:prstGeom prst="rect">
            <a:avLst/>
          </a:prstGeom>
        </p:spPr>
        <p:txBody>
          <a:bodyPr wrap="none">
            <a:spAutoFit/>
          </a:bodyPr>
          <a:lstStyle/>
          <a:p>
            <a:pPr lvl="0"/>
            <a:r>
              <a:rPr lang="de-DE" dirty="0">
                <a:solidFill>
                  <a:srgbClr val="70AD47"/>
                </a:solidFill>
              </a:rPr>
              <a:t>- - - - - </a:t>
            </a:r>
          </a:p>
        </p:txBody>
      </p:sp>
      <p:sp>
        <p:nvSpPr>
          <p:cNvPr id="23" name="Rechteck 22">
            <a:extLst>
              <a:ext uri="{FF2B5EF4-FFF2-40B4-BE49-F238E27FC236}">
                <a16:creationId xmlns:a16="http://schemas.microsoft.com/office/drawing/2014/main" id="{224DEC2B-A0E1-45B0-8218-CFE4724828CD}"/>
              </a:ext>
            </a:extLst>
          </p:cNvPr>
          <p:cNvSpPr/>
          <p:nvPr/>
        </p:nvSpPr>
        <p:spPr>
          <a:xfrm>
            <a:off x="6167644" y="3994079"/>
            <a:ext cx="554960" cy="338554"/>
          </a:xfrm>
          <a:prstGeom prst="rect">
            <a:avLst/>
          </a:prstGeom>
        </p:spPr>
        <p:txBody>
          <a:bodyPr wrap="none">
            <a:spAutoFit/>
          </a:bodyPr>
          <a:lstStyle/>
          <a:p>
            <a:pPr lvl="0" algn="ctr" defTabSz="685800"/>
            <a:r>
              <a:rPr lang="de-DE" sz="1600" b="1" dirty="0">
                <a:solidFill>
                  <a:prstClr val="black"/>
                </a:solidFill>
              </a:rPr>
              <a:t>5,- €</a:t>
            </a:r>
          </a:p>
        </p:txBody>
      </p:sp>
      <p:pic>
        <p:nvPicPr>
          <p:cNvPr id="14" name="Grafik 13">
            <a:extLst>
              <a:ext uri="{FF2B5EF4-FFF2-40B4-BE49-F238E27FC236}">
                <a16:creationId xmlns:a16="http://schemas.microsoft.com/office/drawing/2014/main" id="{0F377947-4D16-6A57-3183-1F0854CC16CF}"/>
              </a:ext>
            </a:extLst>
          </p:cNvPr>
          <p:cNvPicPr>
            <a:picLocks noChangeAspect="1"/>
          </p:cNvPicPr>
          <p:nvPr/>
        </p:nvPicPr>
        <p:blipFill>
          <a:blip r:embed="rId10"/>
          <a:stretch>
            <a:fillRect/>
          </a:stretch>
        </p:blipFill>
        <p:spPr>
          <a:xfrm>
            <a:off x="6394664" y="-1"/>
            <a:ext cx="463336" cy="488515"/>
          </a:xfrm>
          <a:prstGeom prst="rect">
            <a:avLst/>
          </a:prstGeom>
        </p:spPr>
      </p:pic>
      <p:sp>
        <p:nvSpPr>
          <p:cNvPr id="48" name="Textfeld 47"/>
          <p:cNvSpPr txBox="1"/>
          <p:nvPr/>
        </p:nvSpPr>
        <p:spPr>
          <a:xfrm>
            <a:off x="3344449" y="6118394"/>
            <a:ext cx="1067888" cy="400110"/>
          </a:xfrm>
          <a:prstGeom prst="rect">
            <a:avLst/>
          </a:prstGeom>
          <a:noFill/>
        </p:spPr>
        <p:txBody>
          <a:bodyPr wrap="square" rtlCol="0">
            <a:spAutoFit/>
          </a:bodyPr>
          <a:lstStyle/>
          <a:p>
            <a:pPr algn="ctr"/>
            <a:r>
              <a:rPr lang="de-DE" sz="2000" b="1" dirty="0">
                <a:solidFill>
                  <a:srgbClr val="00B050"/>
                </a:solidFill>
              </a:rPr>
              <a:t>AKKU</a:t>
            </a:r>
          </a:p>
        </p:txBody>
      </p:sp>
      <p:sp>
        <p:nvSpPr>
          <p:cNvPr id="57" name="Textfeld 56">
            <a:extLst>
              <a:ext uri="{FF2B5EF4-FFF2-40B4-BE49-F238E27FC236}">
                <a16:creationId xmlns:a16="http://schemas.microsoft.com/office/drawing/2014/main" id="{B93BAE70-8EE7-160A-CD5C-DF1803D83C27}"/>
              </a:ext>
            </a:extLst>
          </p:cNvPr>
          <p:cNvSpPr txBox="1"/>
          <p:nvPr/>
        </p:nvSpPr>
        <p:spPr>
          <a:xfrm>
            <a:off x="4183693" y="6119326"/>
            <a:ext cx="1064713"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B050"/>
                </a:solidFill>
                <a:effectLst/>
                <a:uLnTx/>
                <a:uFillTx/>
                <a:latin typeface="Calibri" panose="020F0502020204030204"/>
                <a:ea typeface="+mn-ea"/>
                <a:cs typeface="+mn-cs"/>
              </a:rPr>
              <a:t>AKKU</a:t>
            </a:r>
          </a:p>
        </p:txBody>
      </p:sp>
      <p:sp>
        <p:nvSpPr>
          <p:cNvPr id="70" name="Textfeld 69">
            <a:extLst>
              <a:ext uri="{FF2B5EF4-FFF2-40B4-BE49-F238E27FC236}">
                <a16:creationId xmlns:a16="http://schemas.microsoft.com/office/drawing/2014/main" id="{67A18D5D-5F84-AD00-0D6A-C03598548A08}"/>
              </a:ext>
            </a:extLst>
          </p:cNvPr>
          <p:cNvSpPr txBox="1"/>
          <p:nvPr/>
        </p:nvSpPr>
        <p:spPr>
          <a:xfrm>
            <a:off x="5098093" y="6106800"/>
            <a:ext cx="926926" cy="40011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00B050"/>
                </a:solidFill>
                <a:effectLst/>
                <a:uLnTx/>
                <a:uFillTx/>
                <a:latin typeface="Calibri" panose="020F0502020204030204"/>
                <a:ea typeface="+mn-ea"/>
                <a:cs typeface="+mn-cs"/>
              </a:rPr>
              <a:t>AKKU</a:t>
            </a:r>
          </a:p>
        </p:txBody>
      </p:sp>
    </p:spTree>
    <p:extLst>
      <p:ext uri="{BB962C8B-B14F-4D97-AF65-F5344CB8AC3E}">
        <p14:creationId xmlns:p14="http://schemas.microsoft.com/office/powerpoint/2010/main" val="2481725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11479" y="2904607"/>
            <a:ext cx="6869479" cy="4755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0" y="9454812"/>
            <a:ext cx="6858000" cy="4389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latin typeface="Arial" panose="020B0604020202020204" pitchFamily="34" charset="0"/>
                <a:cs typeface="Arial" panose="020B0604020202020204" pitchFamily="34" charset="0"/>
              </a:rPr>
              <a:t>Tel.: 06302 – 92 10 0 </a:t>
            </a:r>
          </a:p>
        </p:txBody>
      </p:sp>
      <p:sp>
        <p:nvSpPr>
          <p:cNvPr id="12" name="Textfeld 11"/>
          <p:cNvSpPr txBox="1"/>
          <p:nvPr/>
        </p:nvSpPr>
        <p:spPr>
          <a:xfrm>
            <a:off x="-728" y="2918471"/>
            <a:ext cx="3096344"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Flaschenrüttler</a:t>
            </a:r>
          </a:p>
        </p:txBody>
      </p:sp>
      <p:sp>
        <p:nvSpPr>
          <p:cNvPr id="43" name="Rechteck 42"/>
          <p:cNvSpPr/>
          <p:nvPr/>
        </p:nvSpPr>
        <p:spPr>
          <a:xfrm>
            <a:off x="2567" y="6099611"/>
            <a:ext cx="6855433" cy="41719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4" name="Textfeld 43"/>
          <p:cNvSpPr txBox="1"/>
          <p:nvPr/>
        </p:nvSpPr>
        <p:spPr>
          <a:xfrm>
            <a:off x="6350" y="6060799"/>
            <a:ext cx="4483907"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Zubehör Rüttler / Stampfer</a:t>
            </a:r>
          </a:p>
        </p:txBody>
      </p:sp>
      <p:pic>
        <p:nvPicPr>
          <p:cNvPr id="3" name="Grafik 2"/>
          <p:cNvPicPr>
            <a:picLocks noChangeAspect="1"/>
          </p:cNvPicPr>
          <p:nvPr/>
        </p:nvPicPr>
        <p:blipFill>
          <a:blip r:embed="rId3"/>
          <a:stretch>
            <a:fillRect/>
          </a:stretch>
        </p:blipFill>
        <p:spPr>
          <a:xfrm>
            <a:off x="56730" y="3882164"/>
            <a:ext cx="1245009" cy="933757"/>
          </a:xfrm>
          <a:prstGeom prst="rect">
            <a:avLst/>
          </a:prstGeom>
        </p:spPr>
      </p:pic>
      <p:pic>
        <p:nvPicPr>
          <p:cNvPr id="4" name="Grafik 3"/>
          <p:cNvPicPr>
            <a:picLocks noChangeAspect="1"/>
          </p:cNvPicPr>
          <p:nvPr/>
        </p:nvPicPr>
        <p:blipFill>
          <a:blip r:embed="rId4"/>
          <a:stretch>
            <a:fillRect/>
          </a:stretch>
        </p:blipFill>
        <p:spPr>
          <a:xfrm>
            <a:off x="56730" y="5009604"/>
            <a:ext cx="1245338" cy="934004"/>
          </a:xfrm>
          <a:prstGeom prst="rect">
            <a:avLst/>
          </a:prstGeom>
        </p:spPr>
      </p:pic>
      <p:pic>
        <p:nvPicPr>
          <p:cNvPr id="5" name="Grafik 4"/>
          <p:cNvPicPr>
            <a:picLocks noChangeAspect="1"/>
          </p:cNvPicPr>
          <p:nvPr/>
        </p:nvPicPr>
        <p:blipFill>
          <a:blip r:embed="rId5"/>
          <a:stretch>
            <a:fillRect/>
          </a:stretch>
        </p:blipFill>
        <p:spPr>
          <a:xfrm rot="5400000">
            <a:off x="115814" y="7043407"/>
            <a:ext cx="1127171" cy="980959"/>
          </a:xfrm>
          <a:prstGeom prst="rect">
            <a:avLst/>
          </a:prstGeom>
        </p:spPr>
      </p:pic>
      <p:pic>
        <p:nvPicPr>
          <p:cNvPr id="6" name="Grafik 5"/>
          <p:cNvPicPr>
            <a:picLocks noChangeAspect="1"/>
          </p:cNvPicPr>
          <p:nvPr/>
        </p:nvPicPr>
        <p:blipFill>
          <a:blip r:embed="rId6"/>
          <a:stretch>
            <a:fillRect/>
          </a:stretch>
        </p:blipFill>
        <p:spPr>
          <a:xfrm rot="5400000">
            <a:off x="121871" y="8298015"/>
            <a:ext cx="1115058" cy="980957"/>
          </a:xfrm>
          <a:prstGeom prst="rect">
            <a:avLst/>
          </a:prstGeom>
        </p:spPr>
      </p:pic>
      <p:sp>
        <p:nvSpPr>
          <p:cNvPr id="58" name="Rechteck 57"/>
          <p:cNvSpPr/>
          <p:nvPr/>
        </p:nvSpPr>
        <p:spPr>
          <a:xfrm>
            <a:off x="3436601" y="9124292"/>
            <a:ext cx="3425361" cy="323165"/>
          </a:xfrm>
          <a:prstGeom prst="rect">
            <a:avLst/>
          </a:prstGeom>
        </p:spPr>
        <p:txBody>
          <a:bodyPr wrap="none">
            <a:spAutoFit/>
          </a:bodyPr>
          <a:lstStyle/>
          <a:p>
            <a:pPr algn="r"/>
            <a:r>
              <a:rPr lang="de-DE" sz="1500" b="1" dirty="0"/>
              <a:t>alle Preise sind Abholpreise zzgl. MwSt. !</a:t>
            </a:r>
          </a:p>
        </p:txBody>
      </p:sp>
      <p:pic>
        <p:nvPicPr>
          <p:cNvPr id="2" name="Grafik 1"/>
          <p:cNvPicPr>
            <a:picLocks noChangeAspect="1"/>
          </p:cNvPicPr>
          <p:nvPr/>
        </p:nvPicPr>
        <p:blipFill rotWithShape="1">
          <a:blip r:embed="rId7">
            <a:extLst>
              <a:ext uri="{28A0092B-C50C-407E-A947-70E740481C1C}">
                <a14:useLocalDpi xmlns:a14="http://schemas.microsoft.com/office/drawing/2010/main" val="0"/>
              </a:ext>
            </a:extLst>
          </a:blip>
          <a:srcRect l="2990" t="18359" r="4951" b="5467"/>
          <a:stretch/>
        </p:blipFill>
        <p:spPr>
          <a:xfrm>
            <a:off x="-3594720" y="2652707"/>
            <a:ext cx="1385655" cy="502466"/>
          </a:xfrm>
          <a:prstGeom prst="rect">
            <a:avLst/>
          </a:prstGeom>
        </p:spPr>
      </p:pic>
      <p:sp>
        <p:nvSpPr>
          <p:cNvPr id="7" name="Textfeld 6"/>
          <p:cNvSpPr txBox="1"/>
          <p:nvPr/>
        </p:nvSpPr>
        <p:spPr>
          <a:xfrm>
            <a:off x="-5759889" y="2297491"/>
            <a:ext cx="1708376" cy="1546577"/>
          </a:xfrm>
          <a:prstGeom prst="rect">
            <a:avLst/>
          </a:prstGeom>
          <a:noFill/>
        </p:spPr>
        <p:txBody>
          <a:bodyPr wrap="square" rtlCol="0">
            <a:spAutoFit/>
          </a:bodyPr>
          <a:lstStyle/>
          <a:p>
            <a:r>
              <a:rPr lang="de-DE" sz="1050" b="1" dirty="0"/>
              <a:t>Plattengleitvorrichtung</a:t>
            </a:r>
          </a:p>
          <a:p>
            <a:r>
              <a:rPr lang="de-DE" sz="1050" dirty="0"/>
              <a:t>Die Plattengleitvorrichtung ist ein unverzichtbares Zubehör für Pflasterarbeiten. Die schnelle und stabile Anbringung sorgt zusätzlich für Zeitersparnis.</a:t>
            </a:r>
          </a:p>
          <a:p>
            <a:endParaRPr lang="de-DE" sz="1050" dirty="0"/>
          </a:p>
        </p:txBody>
      </p:sp>
      <p:sp>
        <p:nvSpPr>
          <p:cNvPr id="8" name="Legende mit Linie 1 7"/>
          <p:cNvSpPr/>
          <p:nvPr/>
        </p:nvSpPr>
        <p:spPr>
          <a:xfrm>
            <a:off x="-6145129" y="19646"/>
            <a:ext cx="2607733" cy="2094685"/>
          </a:xfrm>
          <a:prstGeom prst="borderCallout1">
            <a:avLst>
              <a:gd name="adj1" fmla="val 81275"/>
              <a:gd name="adj2" fmla="val 100474"/>
              <a:gd name="adj3" fmla="val 121552"/>
              <a:gd name="adj4" fmla="val 136992"/>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feld 8"/>
          <p:cNvSpPr txBox="1"/>
          <p:nvPr/>
        </p:nvSpPr>
        <p:spPr>
          <a:xfrm>
            <a:off x="-6094555" y="142906"/>
            <a:ext cx="2607733" cy="2031325"/>
          </a:xfrm>
          <a:prstGeom prst="rect">
            <a:avLst/>
          </a:prstGeom>
          <a:noFill/>
        </p:spPr>
        <p:txBody>
          <a:bodyPr wrap="square" rtlCol="0">
            <a:spAutoFit/>
          </a:bodyPr>
          <a:lstStyle/>
          <a:p>
            <a:r>
              <a:rPr lang="de-DE" dirty="0"/>
              <a:t>Neuer Artikel:</a:t>
            </a:r>
          </a:p>
          <a:p>
            <a:r>
              <a:rPr lang="de-DE" dirty="0"/>
              <a:t>Bei Wacker heißt es nicht Gummimatte sondern Plattengleitvorrichtung.</a:t>
            </a:r>
          </a:p>
          <a:p>
            <a:r>
              <a:rPr lang="de-DE" dirty="0"/>
              <a:t>Das entsprechend Bild aus der Homepage verwendet.</a:t>
            </a:r>
          </a:p>
        </p:txBody>
      </p:sp>
      <p:sp>
        <p:nvSpPr>
          <p:cNvPr id="21" name="Textfeld 20"/>
          <p:cNvSpPr txBox="1"/>
          <p:nvPr/>
        </p:nvSpPr>
        <p:spPr>
          <a:xfrm>
            <a:off x="0" y="9541749"/>
            <a:ext cx="574675" cy="261610"/>
          </a:xfrm>
          <a:prstGeom prst="rect">
            <a:avLst/>
          </a:prstGeom>
          <a:noFill/>
        </p:spPr>
        <p:txBody>
          <a:bodyPr wrap="square" rtlCol="0">
            <a:spAutoFit/>
          </a:bodyPr>
          <a:lstStyle/>
          <a:p>
            <a:r>
              <a:rPr lang="de-DE" sz="1100" dirty="0">
                <a:solidFill>
                  <a:schemeClr val="bg1"/>
                </a:solidFill>
              </a:rPr>
              <a:t>Seite 5</a:t>
            </a:r>
          </a:p>
        </p:txBody>
      </p:sp>
      <p:sp>
        <p:nvSpPr>
          <p:cNvPr id="13" name="Rechteck 12">
            <a:extLst>
              <a:ext uri="{FF2B5EF4-FFF2-40B4-BE49-F238E27FC236}">
                <a16:creationId xmlns:a16="http://schemas.microsoft.com/office/drawing/2014/main" id="{493ECD0D-331E-449E-B208-57C1F6FB424A}"/>
              </a:ext>
            </a:extLst>
          </p:cNvPr>
          <p:cNvSpPr/>
          <p:nvPr/>
        </p:nvSpPr>
        <p:spPr>
          <a:xfrm>
            <a:off x="-3691978" y="3241229"/>
            <a:ext cx="3429000" cy="553998"/>
          </a:xfrm>
          <a:prstGeom prst="rect">
            <a:avLst/>
          </a:prstGeom>
        </p:spPr>
        <p:txBody>
          <a:bodyPr>
            <a:spAutoFit/>
          </a:bodyPr>
          <a:lstStyle/>
          <a:p>
            <a:pPr lvl="0" defTabSz="685800"/>
            <a:r>
              <a:rPr lang="de-DE" sz="1000" dirty="0">
                <a:solidFill>
                  <a:srgbClr val="FF0000"/>
                </a:solidFill>
              </a:rPr>
              <a:t>Artikel - #: </a:t>
            </a:r>
          </a:p>
          <a:p>
            <a:pPr lvl="0" defTabSz="685800">
              <a:defRPr/>
            </a:pPr>
            <a:r>
              <a:rPr lang="de-DE" sz="1000" b="1" u="sng" dirty="0">
                <a:solidFill>
                  <a:srgbClr val="70AD47">
                    <a:lumMod val="60000"/>
                    <a:lumOff val="40000"/>
                  </a:srgbClr>
                </a:solidFill>
                <a:latin typeface="Arial" panose="020B0604020202020204" pitchFamily="34" charset="0"/>
                <a:cs typeface="Arial" panose="020B0604020202020204" pitchFamily="34" charset="0"/>
              </a:rPr>
              <a:t>Gummimatte f. Akku Rüttler</a:t>
            </a:r>
          </a:p>
          <a:p>
            <a:pPr lvl="0" defTabSz="685800">
              <a:defRPr/>
            </a:pPr>
            <a:r>
              <a:rPr lang="de-DE" sz="1000" b="1" u="sng" dirty="0">
                <a:solidFill>
                  <a:srgbClr val="70AD47">
                    <a:lumMod val="60000"/>
                    <a:lumOff val="40000"/>
                  </a:srgbClr>
                </a:solidFill>
                <a:latin typeface="Arial" panose="020B0604020202020204" pitchFamily="34" charset="0"/>
                <a:cs typeface="Arial" panose="020B0604020202020204" pitchFamily="34" charset="0"/>
              </a:rPr>
              <a:t>AP 1850 E</a:t>
            </a:r>
          </a:p>
        </p:txBody>
      </p:sp>
      <p:pic>
        <p:nvPicPr>
          <p:cNvPr id="19" name="Grafik 18">
            <a:extLst>
              <a:ext uri="{FF2B5EF4-FFF2-40B4-BE49-F238E27FC236}">
                <a16:creationId xmlns:a16="http://schemas.microsoft.com/office/drawing/2014/main" id="{BF47015D-1971-415B-BFB7-7D81CC67D89E}"/>
              </a:ext>
            </a:extLst>
          </p:cNvPr>
          <p:cNvPicPr>
            <a:picLocks noChangeAspect="1"/>
          </p:cNvPicPr>
          <p:nvPr/>
        </p:nvPicPr>
        <p:blipFill>
          <a:blip r:embed="rId8"/>
          <a:stretch>
            <a:fillRect/>
          </a:stretch>
        </p:blipFill>
        <p:spPr>
          <a:xfrm>
            <a:off x="-41843" y="1039531"/>
            <a:ext cx="1589287" cy="1077218"/>
          </a:xfrm>
          <a:prstGeom prst="rect">
            <a:avLst/>
          </a:prstGeom>
        </p:spPr>
      </p:pic>
      <p:sp>
        <p:nvSpPr>
          <p:cNvPr id="20" name="Rechteck 19">
            <a:extLst>
              <a:ext uri="{FF2B5EF4-FFF2-40B4-BE49-F238E27FC236}">
                <a16:creationId xmlns:a16="http://schemas.microsoft.com/office/drawing/2014/main" id="{5447453B-BB58-4E9A-8782-EB2E2D937B7D}"/>
              </a:ext>
            </a:extLst>
          </p:cNvPr>
          <p:cNvSpPr/>
          <p:nvPr/>
        </p:nvSpPr>
        <p:spPr>
          <a:xfrm>
            <a:off x="1339790" y="8190606"/>
            <a:ext cx="3429000" cy="723275"/>
          </a:xfrm>
          <a:prstGeom prst="rect">
            <a:avLst/>
          </a:prstGeom>
        </p:spPr>
        <p:txBody>
          <a:bodyPr>
            <a:spAutoFit/>
          </a:bodyPr>
          <a:lstStyle/>
          <a:p>
            <a:pPr lvl="0" defTabSz="685800"/>
            <a:r>
              <a:rPr lang="de-DE" sz="1000" dirty="0">
                <a:solidFill>
                  <a:srgbClr val="FF0000"/>
                </a:solidFill>
              </a:rPr>
              <a:t>Artikel - #: 9030300033-9030300075</a:t>
            </a:r>
          </a:p>
          <a:p>
            <a:pPr lvl="0" defTabSz="685800"/>
            <a:r>
              <a:rPr lang="de-DE" sz="1100" b="1" u="sng" dirty="0">
                <a:solidFill>
                  <a:prstClr val="black"/>
                </a:solidFill>
                <a:latin typeface="Arial" panose="020B0604020202020204" pitchFamily="34" charset="0"/>
                <a:cs typeface="Arial" panose="020B0604020202020204" pitchFamily="34" charset="0"/>
              </a:rPr>
              <a:t>Gummimatte f. Rüttler</a:t>
            </a:r>
          </a:p>
          <a:p>
            <a:pPr lvl="0" defTabSz="685800"/>
            <a:r>
              <a:rPr lang="de-DE" sz="1000" b="1" dirty="0">
                <a:solidFill>
                  <a:prstClr val="black"/>
                </a:solidFill>
                <a:latin typeface="Arial" panose="020B0604020202020204" pitchFamily="34" charset="0"/>
                <a:cs typeface="Arial" panose="020B0604020202020204" pitchFamily="34" charset="0"/>
              </a:rPr>
              <a:t>Maschine:	DPU 37/60 </a:t>
            </a:r>
          </a:p>
          <a:p>
            <a:pPr lvl="0" defTabSz="685800"/>
            <a:endParaRPr lang="de-DE" sz="1000" dirty="0">
              <a:solidFill>
                <a:prstClr val="black"/>
              </a:solidFill>
            </a:endParaRPr>
          </a:p>
        </p:txBody>
      </p:sp>
      <p:sp>
        <p:nvSpPr>
          <p:cNvPr id="22" name="Rechteck 21">
            <a:extLst>
              <a:ext uri="{FF2B5EF4-FFF2-40B4-BE49-F238E27FC236}">
                <a16:creationId xmlns:a16="http://schemas.microsoft.com/office/drawing/2014/main" id="{3571AFAA-925F-47C7-A2F3-0694BA254831}"/>
              </a:ext>
            </a:extLst>
          </p:cNvPr>
          <p:cNvSpPr/>
          <p:nvPr/>
        </p:nvSpPr>
        <p:spPr>
          <a:xfrm>
            <a:off x="1381116" y="7044025"/>
            <a:ext cx="3429000" cy="569387"/>
          </a:xfrm>
          <a:prstGeom prst="rect">
            <a:avLst/>
          </a:prstGeom>
        </p:spPr>
        <p:txBody>
          <a:bodyPr>
            <a:spAutoFit/>
          </a:bodyPr>
          <a:lstStyle/>
          <a:p>
            <a:pPr lvl="0" defTabSz="685800"/>
            <a:r>
              <a:rPr lang="de-DE" sz="1000" dirty="0">
                <a:solidFill>
                  <a:srgbClr val="FF0000"/>
                </a:solidFill>
              </a:rPr>
              <a:t>Artikel - #: 9030300030-9030300017</a:t>
            </a:r>
          </a:p>
          <a:p>
            <a:pPr lvl="0" defTabSz="685800"/>
            <a:r>
              <a:rPr lang="de-DE" sz="1100" b="1" u="sng" dirty="0">
                <a:solidFill>
                  <a:prstClr val="black"/>
                </a:solidFill>
                <a:latin typeface="Arial" panose="020B0604020202020204" pitchFamily="34" charset="0"/>
                <a:cs typeface="Arial" panose="020B0604020202020204" pitchFamily="34" charset="0"/>
              </a:rPr>
              <a:t>Gummimatte f. Rüttler</a:t>
            </a:r>
          </a:p>
          <a:p>
            <a:pPr lvl="0" defTabSz="685800"/>
            <a:r>
              <a:rPr lang="de-DE" sz="1000" b="1" dirty="0">
                <a:solidFill>
                  <a:prstClr val="black"/>
                </a:solidFill>
                <a:latin typeface="Arial" panose="020B0604020202020204" pitchFamily="34" charset="0"/>
                <a:cs typeface="Arial" panose="020B0604020202020204" pitchFamily="34" charset="0"/>
              </a:rPr>
              <a:t>Maschine:	BP 20/50 D</a:t>
            </a:r>
          </a:p>
        </p:txBody>
      </p:sp>
      <p:pic>
        <p:nvPicPr>
          <p:cNvPr id="23" name="Grafik 22">
            <a:extLst>
              <a:ext uri="{FF2B5EF4-FFF2-40B4-BE49-F238E27FC236}">
                <a16:creationId xmlns:a16="http://schemas.microsoft.com/office/drawing/2014/main" id="{DDA0630F-A5BF-4488-84A0-B90A1ECD26C6}"/>
              </a:ext>
            </a:extLst>
          </p:cNvPr>
          <p:cNvPicPr>
            <a:picLocks noChangeAspect="1"/>
          </p:cNvPicPr>
          <p:nvPr/>
        </p:nvPicPr>
        <p:blipFill>
          <a:blip r:embed="rId9"/>
          <a:stretch>
            <a:fillRect/>
          </a:stretch>
        </p:blipFill>
        <p:spPr>
          <a:xfrm>
            <a:off x="3555873" y="6550755"/>
            <a:ext cx="734981" cy="2539586"/>
          </a:xfrm>
          <a:prstGeom prst="rect">
            <a:avLst/>
          </a:prstGeom>
        </p:spPr>
      </p:pic>
      <p:pic>
        <p:nvPicPr>
          <p:cNvPr id="24" name="Grafik 23">
            <a:extLst>
              <a:ext uri="{FF2B5EF4-FFF2-40B4-BE49-F238E27FC236}">
                <a16:creationId xmlns:a16="http://schemas.microsoft.com/office/drawing/2014/main" id="{497413ED-3F4E-47B2-84F8-555D322C01CA}"/>
              </a:ext>
            </a:extLst>
          </p:cNvPr>
          <p:cNvPicPr>
            <a:picLocks noChangeAspect="1"/>
          </p:cNvPicPr>
          <p:nvPr/>
        </p:nvPicPr>
        <p:blipFill>
          <a:blip r:embed="rId10"/>
          <a:stretch>
            <a:fillRect/>
          </a:stretch>
        </p:blipFill>
        <p:spPr>
          <a:xfrm>
            <a:off x="4412144" y="6555616"/>
            <a:ext cx="713294" cy="2534725"/>
          </a:xfrm>
          <a:prstGeom prst="rect">
            <a:avLst/>
          </a:prstGeom>
        </p:spPr>
      </p:pic>
      <p:pic>
        <p:nvPicPr>
          <p:cNvPr id="25" name="Grafik 24">
            <a:extLst>
              <a:ext uri="{FF2B5EF4-FFF2-40B4-BE49-F238E27FC236}">
                <a16:creationId xmlns:a16="http://schemas.microsoft.com/office/drawing/2014/main" id="{F3B03A3A-D1E1-4968-8A5A-1FEA98EC8096}"/>
              </a:ext>
            </a:extLst>
          </p:cNvPr>
          <p:cNvPicPr>
            <a:picLocks noChangeAspect="1"/>
          </p:cNvPicPr>
          <p:nvPr/>
        </p:nvPicPr>
        <p:blipFill>
          <a:blip r:embed="rId11"/>
          <a:stretch>
            <a:fillRect/>
          </a:stretch>
        </p:blipFill>
        <p:spPr>
          <a:xfrm>
            <a:off x="5245635" y="6550755"/>
            <a:ext cx="737680" cy="2539586"/>
          </a:xfrm>
          <a:prstGeom prst="rect">
            <a:avLst/>
          </a:prstGeom>
        </p:spPr>
      </p:pic>
      <p:pic>
        <p:nvPicPr>
          <p:cNvPr id="26" name="Grafik 25">
            <a:extLst>
              <a:ext uri="{FF2B5EF4-FFF2-40B4-BE49-F238E27FC236}">
                <a16:creationId xmlns:a16="http://schemas.microsoft.com/office/drawing/2014/main" id="{6C527FB7-CF06-4B36-BC46-221B0E20DED6}"/>
              </a:ext>
            </a:extLst>
          </p:cNvPr>
          <p:cNvPicPr>
            <a:picLocks noChangeAspect="1"/>
          </p:cNvPicPr>
          <p:nvPr/>
        </p:nvPicPr>
        <p:blipFill>
          <a:blip r:embed="rId12"/>
          <a:stretch>
            <a:fillRect/>
          </a:stretch>
        </p:blipFill>
        <p:spPr>
          <a:xfrm>
            <a:off x="6132006" y="6550755"/>
            <a:ext cx="713294" cy="2539586"/>
          </a:xfrm>
          <a:prstGeom prst="rect">
            <a:avLst/>
          </a:prstGeom>
        </p:spPr>
      </p:pic>
      <p:sp>
        <p:nvSpPr>
          <p:cNvPr id="27" name="Rechteck 26">
            <a:extLst>
              <a:ext uri="{FF2B5EF4-FFF2-40B4-BE49-F238E27FC236}">
                <a16:creationId xmlns:a16="http://schemas.microsoft.com/office/drawing/2014/main" id="{7037620C-082E-4E1B-9548-CC33BAFCCB12}"/>
              </a:ext>
            </a:extLst>
          </p:cNvPr>
          <p:cNvSpPr/>
          <p:nvPr/>
        </p:nvSpPr>
        <p:spPr>
          <a:xfrm>
            <a:off x="4458448" y="6533815"/>
            <a:ext cx="619593" cy="338554"/>
          </a:xfrm>
          <a:prstGeom prst="rect">
            <a:avLst/>
          </a:prstGeom>
        </p:spPr>
        <p:txBody>
          <a:bodyPr wrap="none">
            <a:spAutoFit/>
          </a:bodyPr>
          <a:lstStyle/>
          <a:p>
            <a:pPr lvl="0" algn="ctr" defTabSz="685800">
              <a:defRPr/>
            </a:pPr>
            <a:r>
              <a:rPr lang="de-DE" sz="1600" b="1" u="sng" dirty="0">
                <a:solidFill>
                  <a:prstClr val="black"/>
                </a:solidFill>
              </a:rPr>
              <a:t>1 Tag</a:t>
            </a:r>
          </a:p>
        </p:txBody>
      </p:sp>
      <p:sp>
        <p:nvSpPr>
          <p:cNvPr id="28" name="Rechteck 27">
            <a:extLst>
              <a:ext uri="{FF2B5EF4-FFF2-40B4-BE49-F238E27FC236}">
                <a16:creationId xmlns:a16="http://schemas.microsoft.com/office/drawing/2014/main" id="{B9376231-8AE3-43CB-A98E-66109C46F827}"/>
              </a:ext>
            </a:extLst>
          </p:cNvPr>
          <p:cNvSpPr/>
          <p:nvPr/>
        </p:nvSpPr>
        <p:spPr>
          <a:xfrm>
            <a:off x="5226732" y="6494845"/>
            <a:ext cx="819455" cy="584775"/>
          </a:xfrm>
          <a:prstGeom prst="rect">
            <a:avLst/>
          </a:prstGeom>
        </p:spPr>
        <p:txBody>
          <a:bodyPr wrap="none">
            <a:spAutoFit/>
          </a:bodyPr>
          <a:lstStyle/>
          <a:p>
            <a:pPr lvl="0" algn="ctr" defTabSz="685800"/>
            <a:r>
              <a:rPr lang="de-DE" sz="1600" b="1" u="sng" dirty="0">
                <a:solidFill>
                  <a:prstClr val="black"/>
                </a:solidFill>
              </a:rPr>
              <a:t>Woche </a:t>
            </a:r>
          </a:p>
          <a:p>
            <a:pPr lvl="0" algn="ctr" defTabSz="685800"/>
            <a:r>
              <a:rPr lang="de-DE" sz="1600" b="1" u="sng" dirty="0">
                <a:solidFill>
                  <a:prstClr val="black"/>
                </a:solidFill>
              </a:rPr>
              <a:t>/ Tag</a:t>
            </a:r>
          </a:p>
        </p:txBody>
      </p:sp>
      <p:sp>
        <p:nvSpPr>
          <p:cNvPr id="29" name="Rechteck 28">
            <a:extLst>
              <a:ext uri="{FF2B5EF4-FFF2-40B4-BE49-F238E27FC236}">
                <a16:creationId xmlns:a16="http://schemas.microsoft.com/office/drawing/2014/main" id="{A04196B0-A525-44DD-B4E0-058DEAC21D82}"/>
              </a:ext>
            </a:extLst>
          </p:cNvPr>
          <p:cNvSpPr/>
          <p:nvPr/>
        </p:nvSpPr>
        <p:spPr>
          <a:xfrm>
            <a:off x="4390740" y="7224653"/>
            <a:ext cx="758541" cy="338554"/>
          </a:xfrm>
          <a:prstGeom prst="rect">
            <a:avLst/>
          </a:prstGeom>
        </p:spPr>
        <p:txBody>
          <a:bodyPr wrap="none">
            <a:spAutoFit/>
          </a:bodyPr>
          <a:lstStyle/>
          <a:p>
            <a:pPr lvl="0" algn="ctr" defTabSz="685800"/>
            <a:r>
              <a:rPr lang="de-DE" sz="1600" b="1" dirty="0">
                <a:solidFill>
                  <a:prstClr val="black"/>
                </a:solidFill>
              </a:rPr>
              <a:t>15,00€</a:t>
            </a:r>
          </a:p>
        </p:txBody>
      </p:sp>
      <p:sp>
        <p:nvSpPr>
          <p:cNvPr id="30" name="Rechteck 29">
            <a:extLst>
              <a:ext uri="{FF2B5EF4-FFF2-40B4-BE49-F238E27FC236}">
                <a16:creationId xmlns:a16="http://schemas.microsoft.com/office/drawing/2014/main" id="{9C42840A-D4F6-45DE-8747-DAE0330CB9C5}"/>
              </a:ext>
            </a:extLst>
          </p:cNvPr>
          <p:cNvSpPr/>
          <p:nvPr/>
        </p:nvSpPr>
        <p:spPr>
          <a:xfrm>
            <a:off x="4365729" y="8229211"/>
            <a:ext cx="805029" cy="338554"/>
          </a:xfrm>
          <a:prstGeom prst="rect">
            <a:avLst/>
          </a:prstGeom>
        </p:spPr>
        <p:txBody>
          <a:bodyPr wrap="none">
            <a:spAutoFit/>
          </a:bodyPr>
          <a:lstStyle/>
          <a:p>
            <a:pPr lvl="0" algn="ctr" defTabSz="685800"/>
            <a:r>
              <a:rPr lang="de-DE" sz="1600" b="1" dirty="0">
                <a:solidFill>
                  <a:prstClr val="black"/>
                </a:solidFill>
              </a:rPr>
              <a:t>18,00 €</a:t>
            </a:r>
          </a:p>
        </p:txBody>
      </p:sp>
      <p:sp>
        <p:nvSpPr>
          <p:cNvPr id="31" name="Rechteck 30">
            <a:extLst>
              <a:ext uri="{FF2B5EF4-FFF2-40B4-BE49-F238E27FC236}">
                <a16:creationId xmlns:a16="http://schemas.microsoft.com/office/drawing/2014/main" id="{33CA0195-D817-4FF2-B6C2-ACB22C7487D1}"/>
              </a:ext>
            </a:extLst>
          </p:cNvPr>
          <p:cNvSpPr/>
          <p:nvPr/>
        </p:nvSpPr>
        <p:spPr>
          <a:xfrm>
            <a:off x="3799771" y="7224653"/>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32" name="Rechteck 31">
            <a:extLst>
              <a:ext uri="{FF2B5EF4-FFF2-40B4-BE49-F238E27FC236}">
                <a16:creationId xmlns:a16="http://schemas.microsoft.com/office/drawing/2014/main" id="{22C79ACD-C83A-4D08-AABF-887487B67A85}"/>
              </a:ext>
            </a:extLst>
          </p:cNvPr>
          <p:cNvSpPr/>
          <p:nvPr/>
        </p:nvSpPr>
        <p:spPr>
          <a:xfrm>
            <a:off x="3798513" y="8213689"/>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33" name="Rechteck 32">
            <a:extLst>
              <a:ext uri="{FF2B5EF4-FFF2-40B4-BE49-F238E27FC236}">
                <a16:creationId xmlns:a16="http://schemas.microsoft.com/office/drawing/2014/main" id="{C405B26C-C46D-45F7-B9A7-4107D8B13F3C}"/>
              </a:ext>
            </a:extLst>
          </p:cNvPr>
          <p:cNvSpPr/>
          <p:nvPr/>
        </p:nvSpPr>
        <p:spPr>
          <a:xfrm>
            <a:off x="5476884" y="7226378"/>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34" name="Rechteck 33">
            <a:extLst>
              <a:ext uri="{FF2B5EF4-FFF2-40B4-BE49-F238E27FC236}">
                <a16:creationId xmlns:a16="http://schemas.microsoft.com/office/drawing/2014/main" id="{5C8506AA-7B5E-4645-BE01-C37530653E50}"/>
              </a:ext>
            </a:extLst>
          </p:cNvPr>
          <p:cNvSpPr/>
          <p:nvPr/>
        </p:nvSpPr>
        <p:spPr>
          <a:xfrm>
            <a:off x="6383345" y="7228485"/>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35" name="Rechteck 34">
            <a:extLst>
              <a:ext uri="{FF2B5EF4-FFF2-40B4-BE49-F238E27FC236}">
                <a16:creationId xmlns:a16="http://schemas.microsoft.com/office/drawing/2014/main" id="{08EFB9CD-C512-485B-BEE2-8DE78B22B7D6}"/>
              </a:ext>
            </a:extLst>
          </p:cNvPr>
          <p:cNvSpPr/>
          <p:nvPr/>
        </p:nvSpPr>
        <p:spPr>
          <a:xfrm>
            <a:off x="5476884" y="8229211"/>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36" name="Rechteck 35">
            <a:extLst>
              <a:ext uri="{FF2B5EF4-FFF2-40B4-BE49-F238E27FC236}">
                <a16:creationId xmlns:a16="http://schemas.microsoft.com/office/drawing/2014/main" id="{0DFE6B7E-9906-4111-B7ED-5A61C9C3E814}"/>
              </a:ext>
            </a:extLst>
          </p:cNvPr>
          <p:cNvSpPr/>
          <p:nvPr/>
        </p:nvSpPr>
        <p:spPr>
          <a:xfrm>
            <a:off x="6365061" y="8268311"/>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37" name="Rechteck 36">
            <a:extLst>
              <a:ext uri="{FF2B5EF4-FFF2-40B4-BE49-F238E27FC236}">
                <a16:creationId xmlns:a16="http://schemas.microsoft.com/office/drawing/2014/main" id="{BACE8D84-C56A-438B-9A7D-7BA549910285}"/>
              </a:ext>
            </a:extLst>
          </p:cNvPr>
          <p:cNvSpPr/>
          <p:nvPr/>
        </p:nvSpPr>
        <p:spPr>
          <a:xfrm>
            <a:off x="1407821" y="5041817"/>
            <a:ext cx="3429000" cy="723275"/>
          </a:xfrm>
          <a:prstGeom prst="rect">
            <a:avLst/>
          </a:prstGeom>
        </p:spPr>
        <p:txBody>
          <a:bodyPr>
            <a:spAutoFit/>
          </a:bodyPr>
          <a:lstStyle/>
          <a:p>
            <a:pPr lvl="0" defTabSz="685800"/>
            <a:r>
              <a:rPr lang="de-DE" sz="1000" dirty="0">
                <a:solidFill>
                  <a:srgbClr val="FF0000"/>
                </a:solidFill>
              </a:rPr>
              <a:t>Artikel - #: 9030300048</a:t>
            </a:r>
          </a:p>
          <a:p>
            <a:pPr lvl="0" defTabSz="685800"/>
            <a:r>
              <a:rPr lang="de-DE" sz="1100" b="1" u="sng" dirty="0">
                <a:solidFill>
                  <a:prstClr val="black"/>
                </a:solidFill>
                <a:latin typeface="Arial" panose="020B0604020202020204" pitchFamily="34" charset="0"/>
                <a:cs typeface="Arial" panose="020B0604020202020204" pitchFamily="34" charset="0"/>
              </a:rPr>
              <a:t>Wacker Flaschenrüttler</a:t>
            </a:r>
          </a:p>
          <a:p>
            <a:pPr lvl="0" defTabSz="685800"/>
            <a:r>
              <a:rPr lang="de-DE" sz="1000" b="1" dirty="0">
                <a:solidFill>
                  <a:prstClr val="black"/>
                </a:solidFill>
                <a:latin typeface="Arial" panose="020B0604020202020204" pitchFamily="34" charset="0"/>
                <a:cs typeface="Arial" panose="020B0604020202020204" pitchFamily="34" charset="0"/>
              </a:rPr>
              <a:t>Länge:	50 mm</a:t>
            </a:r>
          </a:p>
          <a:p>
            <a:pPr lvl="0" defTabSz="685800"/>
            <a:r>
              <a:rPr lang="de-DE" sz="1000" b="1" dirty="0">
                <a:solidFill>
                  <a:prstClr val="black"/>
                </a:solidFill>
                <a:latin typeface="Arial" panose="020B0604020202020204" pitchFamily="34" charset="0"/>
                <a:cs typeface="Arial" panose="020B0604020202020204" pitchFamily="34" charset="0"/>
              </a:rPr>
              <a:t>Strom:	220 Volt</a:t>
            </a:r>
          </a:p>
        </p:txBody>
      </p:sp>
      <p:sp>
        <p:nvSpPr>
          <p:cNvPr id="38" name="Rechteck 37">
            <a:extLst>
              <a:ext uri="{FF2B5EF4-FFF2-40B4-BE49-F238E27FC236}">
                <a16:creationId xmlns:a16="http://schemas.microsoft.com/office/drawing/2014/main" id="{5F625356-F16A-401A-9F3B-92783DA2E9DE}"/>
              </a:ext>
            </a:extLst>
          </p:cNvPr>
          <p:cNvSpPr/>
          <p:nvPr/>
        </p:nvSpPr>
        <p:spPr>
          <a:xfrm>
            <a:off x="1434258" y="3932585"/>
            <a:ext cx="3429000" cy="723275"/>
          </a:xfrm>
          <a:prstGeom prst="rect">
            <a:avLst/>
          </a:prstGeom>
        </p:spPr>
        <p:txBody>
          <a:bodyPr>
            <a:spAutoFit/>
          </a:bodyPr>
          <a:lstStyle/>
          <a:p>
            <a:pPr lvl="0" defTabSz="685800"/>
            <a:r>
              <a:rPr lang="de-DE" sz="1000" dirty="0">
                <a:solidFill>
                  <a:srgbClr val="FF0000"/>
                </a:solidFill>
              </a:rPr>
              <a:t>Artikel - #: 9030300013</a:t>
            </a:r>
          </a:p>
          <a:p>
            <a:pPr lvl="0" defTabSz="685800"/>
            <a:r>
              <a:rPr lang="de-DE" sz="1100" b="1" u="sng" dirty="0">
                <a:solidFill>
                  <a:prstClr val="black"/>
                </a:solidFill>
                <a:latin typeface="Arial" panose="020B0604020202020204" pitchFamily="34" charset="0"/>
                <a:cs typeface="Arial" panose="020B0604020202020204" pitchFamily="34" charset="0"/>
              </a:rPr>
              <a:t>Wacker Flaschenrüttler </a:t>
            </a:r>
          </a:p>
          <a:p>
            <a:pPr lvl="0" defTabSz="685800"/>
            <a:r>
              <a:rPr lang="de-DE" sz="1000" b="1" dirty="0">
                <a:solidFill>
                  <a:prstClr val="black"/>
                </a:solidFill>
                <a:latin typeface="Arial" panose="020B0604020202020204" pitchFamily="34" charset="0"/>
                <a:cs typeface="Arial" panose="020B0604020202020204" pitchFamily="34" charset="0"/>
              </a:rPr>
              <a:t>Länge:	35 mm</a:t>
            </a:r>
          </a:p>
          <a:p>
            <a:pPr lvl="0" defTabSz="685800"/>
            <a:r>
              <a:rPr lang="de-DE" sz="1000" b="1" dirty="0">
                <a:solidFill>
                  <a:prstClr val="black"/>
                </a:solidFill>
                <a:latin typeface="Arial" panose="020B0604020202020204" pitchFamily="34" charset="0"/>
                <a:cs typeface="Arial" panose="020B0604020202020204" pitchFamily="34" charset="0"/>
              </a:rPr>
              <a:t>Strom:	220 Volt </a:t>
            </a:r>
          </a:p>
        </p:txBody>
      </p:sp>
      <p:pic>
        <p:nvPicPr>
          <p:cNvPr id="45" name="Grafik 44">
            <a:extLst>
              <a:ext uri="{FF2B5EF4-FFF2-40B4-BE49-F238E27FC236}">
                <a16:creationId xmlns:a16="http://schemas.microsoft.com/office/drawing/2014/main" id="{FE1E99B5-5168-4C0F-8157-A1F561F0347E}"/>
              </a:ext>
            </a:extLst>
          </p:cNvPr>
          <p:cNvPicPr>
            <a:picLocks noChangeAspect="1"/>
          </p:cNvPicPr>
          <p:nvPr/>
        </p:nvPicPr>
        <p:blipFill>
          <a:blip r:embed="rId9"/>
          <a:stretch>
            <a:fillRect/>
          </a:stretch>
        </p:blipFill>
        <p:spPr>
          <a:xfrm>
            <a:off x="3555873" y="3474791"/>
            <a:ext cx="734981" cy="2539586"/>
          </a:xfrm>
          <a:prstGeom prst="rect">
            <a:avLst/>
          </a:prstGeom>
        </p:spPr>
      </p:pic>
      <p:pic>
        <p:nvPicPr>
          <p:cNvPr id="46" name="Grafik 45">
            <a:extLst>
              <a:ext uri="{FF2B5EF4-FFF2-40B4-BE49-F238E27FC236}">
                <a16:creationId xmlns:a16="http://schemas.microsoft.com/office/drawing/2014/main" id="{388520F0-8F65-412F-BB70-C31B202170DC}"/>
              </a:ext>
            </a:extLst>
          </p:cNvPr>
          <p:cNvPicPr>
            <a:picLocks noChangeAspect="1"/>
          </p:cNvPicPr>
          <p:nvPr/>
        </p:nvPicPr>
        <p:blipFill>
          <a:blip r:embed="rId10"/>
          <a:stretch>
            <a:fillRect/>
          </a:stretch>
        </p:blipFill>
        <p:spPr>
          <a:xfrm>
            <a:off x="4422948" y="3480745"/>
            <a:ext cx="713294" cy="2534725"/>
          </a:xfrm>
          <a:prstGeom prst="rect">
            <a:avLst/>
          </a:prstGeom>
        </p:spPr>
      </p:pic>
      <p:pic>
        <p:nvPicPr>
          <p:cNvPr id="47" name="Grafik 46">
            <a:extLst>
              <a:ext uri="{FF2B5EF4-FFF2-40B4-BE49-F238E27FC236}">
                <a16:creationId xmlns:a16="http://schemas.microsoft.com/office/drawing/2014/main" id="{BA0619E1-2209-4D56-A02E-258CDBE5D32D}"/>
              </a:ext>
            </a:extLst>
          </p:cNvPr>
          <p:cNvPicPr>
            <a:picLocks noChangeAspect="1"/>
          </p:cNvPicPr>
          <p:nvPr/>
        </p:nvPicPr>
        <p:blipFill>
          <a:blip r:embed="rId10"/>
          <a:stretch>
            <a:fillRect/>
          </a:stretch>
        </p:blipFill>
        <p:spPr>
          <a:xfrm>
            <a:off x="6127742" y="3480744"/>
            <a:ext cx="713294" cy="2534725"/>
          </a:xfrm>
          <a:prstGeom prst="rect">
            <a:avLst/>
          </a:prstGeom>
        </p:spPr>
      </p:pic>
      <p:pic>
        <p:nvPicPr>
          <p:cNvPr id="48" name="Grafik 47">
            <a:extLst>
              <a:ext uri="{FF2B5EF4-FFF2-40B4-BE49-F238E27FC236}">
                <a16:creationId xmlns:a16="http://schemas.microsoft.com/office/drawing/2014/main" id="{B808F661-CA4C-4BC4-8C1F-C709521B59E7}"/>
              </a:ext>
            </a:extLst>
          </p:cNvPr>
          <p:cNvPicPr>
            <a:picLocks noChangeAspect="1"/>
          </p:cNvPicPr>
          <p:nvPr/>
        </p:nvPicPr>
        <p:blipFill>
          <a:blip r:embed="rId9"/>
          <a:stretch>
            <a:fillRect/>
          </a:stretch>
        </p:blipFill>
        <p:spPr>
          <a:xfrm>
            <a:off x="5268336" y="3482161"/>
            <a:ext cx="734981" cy="2539586"/>
          </a:xfrm>
          <a:prstGeom prst="rect">
            <a:avLst/>
          </a:prstGeom>
        </p:spPr>
      </p:pic>
      <p:sp>
        <p:nvSpPr>
          <p:cNvPr id="39" name="Rechteck 38">
            <a:extLst>
              <a:ext uri="{FF2B5EF4-FFF2-40B4-BE49-F238E27FC236}">
                <a16:creationId xmlns:a16="http://schemas.microsoft.com/office/drawing/2014/main" id="{C332C54F-A3D9-4C93-9B3C-26F8184587BF}"/>
              </a:ext>
            </a:extLst>
          </p:cNvPr>
          <p:cNvSpPr/>
          <p:nvPr/>
        </p:nvSpPr>
        <p:spPr>
          <a:xfrm>
            <a:off x="4458446" y="3438900"/>
            <a:ext cx="619593" cy="338554"/>
          </a:xfrm>
          <a:prstGeom prst="rect">
            <a:avLst/>
          </a:prstGeom>
        </p:spPr>
        <p:txBody>
          <a:bodyPr wrap="none">
            <a:spAutoFit/>
          </a:bodyPr>
          <a:lstStyle/>
          <a:p>
            <a:pPr lvl="0" algn="ctr" defTabSz="685800">
              <a:defRPr/>
            </a:pPr>
            <a:r>
              <a:rPr lang="de-DE" sz="1600" b="1" u="sng" dirty="0">
                <a:solidFill>
                  <a:prstClr val="black"/>
                </a:solidFill>
              </a:rPr>
              <a:t>1 Tag</a:t>
            </a:r>
          </a:p>
        </p:txBody>
      </p:sp>
      <p:sp>
        <p:nvSpPr>
          <p:cNvPr id="40" name="Rechteck 39">
            <a:extLst>
              <a:ext uri="{FF2B5EF4-FFF2-40B4-BE49-F238E27FC236}">
                <a16:creationId xmlns:a16="http://schemas.microsoft.com/office/drawing/2014/main" id="{117F9926-D289-45C3-9A7D-7DEC8EEAE592}"/>
              </a:ext>
            </a:extLst>
          </p:cNvPr>
          <p:cNvSpPr/>
          <p:nvPr/>
        </p:nvSpPr>
        <p:spPr>
          <a:xfrm>
            <a:off x="5231286" y="3416940"/>
            <a:ext cx="819455" cy="584775"/>
          </a:xfrm>
          <a:prstGeom prst="rect">
            <a:avLst/>
          </a:prstGeom>
        </p:spPr>
        <p:txBody>
          <a:bodyPr wrap="none">
            <a:spAutoFit/>
          </a:bodyPr>
          <a:lstStyle/>
          <a:p>
            <a:pPr lvl="0" algn="ctr" defTabSz="685800"/>
            <a:r>
              <a:rPr lang="de-DE" sz="1600" b="1" u="sng" dirty="0">
                <a:solidFill>
                  <a:prstClr val="black"/>
                </a:solidFill>
              </a:rPr>
              <a:t>Woche </a:t>
            </a:r>
          </a:p>
          <a:p>
            <a:pPr lvl="0" algn="ctr" defTabSz="685800"/>
            <a:r>
              <a:rPr lang="de-DE" sz="1600" b="1" u="sng" dirty="0">
                <a:solidFill>
                  <a:prstClr val="black"/>
                </a:solidFill>
              </a:rPr>
              <a:t>/ Tag</a:t>
            </a:r>
          </a:p>
        </p:txBody>
      </p:sp>
      <p:sp>
        <p:nvSpPr>
          <p:cNvPr id="41" name="Rechteck 40">
            <a:extLst>
              <a:ext uri="{FF2B5EF4-FFF2-40B4-BE49-F238E27FC236}">
                <a16:creationId xmlns:a16="http://schemas.microsoft.com/office/drawing/2014/main" id="{775B0FD7-8DEF-4153-8F7E-69BD3D370513}"/>
              </a:ext>
            </a:extLst>
          </p:cNvPr>
          <p:cNvSpPr/>
          <p:nvPr/>
        </p:nvSpPr>
        <p:spPr>
          <a:xfrm>
            <a:off x="4446408" y="4024593"/>
            <a:ext cx="659156" cy="338554"/>
          </a:xfrm>
          <a:prstGeom prst="rect">
            <a:avLst/>
          </a:prstGeom>
        </p:spPr>
        <p:txBody>
          <a:bodyPr wrap="none">
            <a:spAutoFit/>
          </a:bodyPr>
          <a:lstStyle/>
          <a:p>
            <a:pPr lvl="0" algn="ctr" defTabSz="685800"/>
            <a:r>
              <a:rPr lang="de-DE" sz="1600" b="1" dirty="0">
                <a:solidFill>
                  <a:prstClr val="black"/>
                </a:solidFill>
              </a:rPr>
              <a:t>35,- €</a:t>
            </a:r>
          </a:p>
        </p:txBody>
      </p:sp>
      <p:sp>
        <p:nvSpPr>
          <p:cNvPr id="42" name="Rechteck 41">
            <a:extLst>
              <a:ext uri="{FF2B5EF4-FFF2-40B4-BE49-F238E27FC236}">
                <a16:creationId xmlns:a16="http://schemas.microsoft.com/office/drawing/2014/main" id="{E39CAEC4-755A-4810-B6FC-57D2D468F32D}"/>
              </a:ext>
            </a:extLst>
          </p:cNvPr>
          <p:cNvSpPr/>
          <p:nvPr/>
        </p:nvSpPr>
        <p:spPr>
          <a:xfrm>
            <a:off x="5304579" y="4018947"/>
            <a:ext cx="659155" cy="338554"/>
          </a:xfrm>
          <a:prstGeom prst="rect">
            <a:avLst/>
          </a:prstGeom>
        </p:spPr>
        <p:txBody>
          <a:bodyPr wrap="none">
            <a:spAutoFit/>
          </a:bodyPr>
          <a:lstStyle/>
          <a:p>
            <a:pPr lvl="0" algn="ctr" defTabSz="685800"/>
            <a:r>
              <a:rPr lang="de-DE" sz="1600" b="1" dirty="0">
                <a:solidFill>
                  <a:prstClr val="black"/>
                </a:solidFill>
              </a:rPr>
              <a:t>25,- €</a:t>
            </a:r>
          </a:p>
        </p:txBody>
      </p:sp>
      <p:sp>
        <p:nvSpPr>
          <p:cNvPr id="49" name="Rechteck 48">
            <a:extLst>
              <a:ext uri="{FF2B5EF4-FFF2-40B4-BE49-F238E27FC236}">
                <a16:creationId xmlns:a16="http://schemas.microsoft.com/office/drawing/2014/main" id="{A8E0DF4E-5C6A-4D78-9DB4-4BC6EBF4ABFA}"/>
              </a:ext>
            </a:extLst>
          </p:cNvPr>
          <p:cNvSpPr/>
          <p:nvPr/>
        </p:nvSpPr>
        <p:spPr>
          <a:xfrm>
            <a:off x="4452324" y="5106446"/>
            <a:ext cx="659156" cy="338554"/>
          </a:xfrm>
          <a:prstGeom prst="rect">
            <a:avLst/>
          </a:prstGeom>
        </p:spPr>
        <p:txBody>
          <a:bodyPr wrap="none">
            <a:spAutoFit/>
          </a:bodyPr>
          <a:lstStyle/>
          <a:p>
            <a:pPr lvl="0" algn="ctr" defTabSz="685800"/>
            <a:r>
              <a:rPr lang="de-DE" sz="1600" b="1" dirty="0">
                <a:solidFill>
                  <a:prstClr val="black"/>
                </a:solidFill>
              </a:rPr>
              <a:t>45,- €</a:t>
            </a:r>
          </a:p>
        </p:txBody>
      </p:sp>
      <p:sp>
        <p:nvSpPr>
          <p:cNvPr id="50" name="Rechteck 49">
            <a:extLst>
              <a:ext uri="{FF2B5EF4-FFF2-40B4-BE49-F238E27FC236}">
                <a16:creationId xmlns:a16="http://schemas.microsoft.com/office/drawing/2014/main" id="{0A8E7BE2-8818-448D-AA8B-486EABB6F071}"/>
              </a:ext>
            </a:extLst>
          </p:cNvPr>
          <p:cNvSpPr/>
          <p:nvPr/>
        </p:nvSpPr>
        <p:spPr>
          <a:xfrm>
            <a:off x="5295327" y="5106446"/>
            <a:ext cx="659156" cy="338554"/>
          </a:xfrm>
          <a:prstGeom prst="rect">
            <a:avLst/>
          </a:prstGeom>
        </p:spPr>
        <p:txBody>
          <a:bodyPr wrap="none">
            <a:spAutoFit/>
          </a:bodyPr>
          <a:lstStyle/>
          <a:p>
            <a:pPr lvl="0" algn="ctr" defTabSz="685800"/>
            <a:r>
              <a:rPr lang="de-DE" sz="1600" b="1" dirty="0">
                <a:solidFill>
                  <a:prstClr val="black"/>
                </a:solidFill>
              </a:rPr>
              <a:t>30,- €</a:t>
            </a:r>
          </a:p>
        </p:txBody>
      </p:sp>
      <p:sp>
        <p:nvSpPr>
          <p:cNvPr id="51" name="Rechteck 50">
            <a:extLst>
              <a:ext uri="{FF2B5EF4-FFF2-40B4-BE49-F238E27FC236}">
                <a16:creationId xmlns:a16="http://schemas.microsoft.com/office/drawing/2014/main" id="{82E53C46-8E8B-411F-903A-1B93D33D5125}"/>
              </a:ext>
            </a:extLst>
          </p:cNvPr>
          <p:cNvSpPr/>
          <p:nvPr/>
        </p:nvSpPr>
        <p:spPr>
          <a:xfrm>
            <a:off x="3784383" y="4013810"/>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52" name="Rechteck 51">
            <a:extLst>
              <a:ext uri="{FF2B5EF4-FFF2-40B4-BE49-F238E27FC236}">
                <a16:creationId xmlns:a16="http://schemas.microsoft.com/office/drawing/2014/main" id="{29C73CC5-33B8-42A8-86F4-BA35E6E7FD5F}"/>
              </a:ext>
            </a:extLst>
          </p:cNvPr>
          <p:cNvSpPr/>
          <p:nvPr/>
        </p:nvSpPr>
        <p:spPr>
          <a:xfrm>
            <a:off x="3788912" y="5132165"/>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53" name="Rechteck 52">
            <a:extLst>
              <a:ext uri="{FF2B5EF4-FFF2-40B4-BE49-F238E27FC236}">
                <a16:creationId xmlns:a16="http://schemas.microsoft.com/office/drawing/2014/main" id="{B5AE5AB5-9EBD-46EA-8143-B8D41CB4F726}"/>
              </a:ext>
            </a:extLst>
          </p:cNvPr>
          <p:cNvSpPr/>
          <p:nvPr/>
        </p:nvSpPr>
        <p:spPr>
          <a:xfrm>
            <a:off x="6381966" y="4024152"/>
            <a:ext cx="247184" cy="338554"/>
          </a:xfrm>
          <a:prstGeom prst="rect">
            <a:avLst/>
          </a:prstGeom>
        </p:spPr>
        <p:txBody>
          <a:bodyPr wrap="none">
            <a:spAutoFit/>
          </a:bodyPr>
          <a:lstStyle/>
          <a:p>
            <a:pPr lvl="0" algn="ctr" defTabSz="685800"/>
            <a:r>
              <a:rPr lang="de-DE" sz="1600" b="1" dirty="0">
                <a:solidFill>
                  <a:prstClr val="black"/>
                </a:solidFill>
              </a:rPr>
              <a:t>-</a:t>
            </a:r>
          </a:p>
        </p:txBody>
      </p:sp>
      <p:sp>
        <p:nvSpPr>
          <p:cNvPr id="54" name="Rechteck 53">
            <a:extLst>
              <a:ext uri="{FF2B5EF4-FFF2-40B4-BE49-F238E27FC236}">
                <a16:creationId xmlns:a16="http://schemas.microsoft.com/office/drawing/2014/main" id="{A194B198-0574-49BB-9307-EA7655E706AC}"/>
              </a:ext>
            </a:extLst>
          </p:cNvPr>
          <p:cNvSpPr/>
          <p:nvPr/>
        </p:nvSpPr>
        <p:spPr>
          <a:xfrm>
            <a:off x="6357471" y="5100717"/>
            <a:ext cx="255198" cy="369332"/>
          </a:xfrm>
          <a:prstGeom prst="rect">
            <a:avLst/>
          </a:prstGeom>
        </p:spPr>
        <p:txBody>
          <a:bodyPr wrap="none">
            <a:spAutoFit/>
          </a:bodyPr>
          <a:lstStyle/>
          <a:p>
            <a:pPr algn="ctr"/>
            <a:r>
              <a:rPr lang="de-DE" b="1" dirty="0"/>
              <a:t>-</a:t>
            </a:r>
          </a:p>
        </p:txBody>
      </p:sp>
      <p:sp>
        <p:nvSpPr>
          <p:cNvPr id="59" name="Rechteck 58">
            <a:extLst>
              <a:ext uri="{FF2B5EF4-FFF2-40B4-BE49-F238E27FC236}">
                <a16:creationId xmlns:a16="http://schemas.microsoft.com/office/drawing/2014/main" id="{A5D5BC1B-B89B-42EC-B33F-F00970BE969A}"/>
              </a:ext>
            </a:extLst>
          </p:cNvPr>
          <p:cNvSpPr/>
          <p:nvPr/>
        </p:nvSpPr>
        <p:spPr>
          <a:xfrm>
            <a:off x="-728" y="43"/>
            <a:ext cx="6869479" cy="4755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Rechteck 54">
            <a:extLst>
              <a:ext uri="{FF2B5EF4-FFF2-40B4-BE49-F238E27FC236}">
                <a16:creationId xmlns:a16="http://schemas.microsoft.com/office/drawing/2014/main" id="{154ABD3D-69A3-4DD6-838D-0268D2D87F57}"/>
              </a:ext>
            </a:extLst>
          </p:cNvPr>
          <p:cNvSpPr/>
          <p:nvPr/>
        </p:nvSpPr>
        <p:spPr>
          <a:xfrm>
            <a:off x="6350" y="16737"/>
            <a:ext cx="1176925" cy="461665"/>
          </a:xfrm>
          <a:prstGeom prst="rect">
            <a:avLst/>
          </a:prstGeom>
        </p:spPr>
        <p:txBody>
          <a:bodyPr wrap="none">
            <a:spAutoFit/>
          </a:bodyPr>
          <a:lstStyle/>
          <a:p>
            <a:r>
              <a:rPr lang="de-DE" sz="2400" b="1" dirty="0">
                <a:solidFill>
                  <a:schemeClr val="bg1"/>
                </a:solidFill>
                <a:latin typeface="Arial" panose="020B0604020202020204" pitchFamily="34" charset="0"/>
                <a:cs typeface="Arial" panose="020B0604020202020204" pitchFamily="34" charset="0"/>
              </a:rPr>
              <a:t>Rüttler</a:t>
            </a:r>
            <a:endParaRPr lang="de-DE" dirty="0">
              <a:solidFill>
                <a:schemeClr val="bg1"/>
              </a:solidFill>
            </a:endParaRPr>
          </a:p>
        </p:txBody>
      </p:sp>
      <p:sp>
        <p:nvSpPr>
          <p:cNvPr id="56" name="Rechteck 55">
            <a:extLst>
              <a:ext uri="{FF2B5EF4-FFF2-40B4-BE49-F238E27FC236}">
                <a16:creationId xmlns:a16="http://schemas.microsoft.com/office/drawing/2014/main" id="{F1A1CBED-AF6D-4D28-9F2D-7D94726271A0}"/>
              </a:ext>
            </a:extLst>
          </p:cNvPr>
          <p:cNvSpPr/>
          <p:nvPr/>
        </p:nvSpPr>
        <p:spPr>
          <a:xfrm>
            <a:off x="1466271" y="973309"/>
            <a:ext cx="3429000" cy="1184940"/>
          </a:xfrm>
          <a:prstGeom prst="rect">
            <a:avLst/>
          </a:prstGeom>
        </p:spPr>
        <p:txBody>
          <a:bodyPr>
            <a:spAutoFit/>
          </a:bodyPr>
          <a:lstStyle/>
          <a:p>
            <a:pPr lvl="0" defTabSz="685800"/>
            <a:r>
              <a:rPr lang="de-DE" sz="1100" b="1" u="sng" dirty="0">
                <a:solidFill>
                  <a:prstClr val="black"/>
                </a:solidFill>
                <a:latin typeface="Arial" panose="020B0604020202020204" pitchFamily="34" charset="0"/>
                <a:cs typeface="Arial" panose="020B0604020202020204" pitchFamily="34" charset="0"/>
              </a:rPr>
              <a:t>Wacker Rüttler DPU 80</a:t>
            </a:r>
          </a:p>
          <a:p>
            <a:pPr lvl="0" defTabSz="685800"/>
            <a:r>
              <a:rPr lang="de-DE" sz="1000" b="1" dirty="0">
                <a:solidFill>
                  <a:prstClr val="black"/>
                </a:solidFill>
                <a:latin typeface="Arial" panose="020B0604020202020204" pitchFamily="34" charset="0"/>
                <a:cs typeface="Arial" panose="020B0604020202020204" pitchFamily="34" charset="0"/>
              </a:rPr>
              <a:t>Arbeitsbreite:      800 mm</a:t>
            </a:r>
          </a:p>
          <a:p>
            <a:pPr lvl="0" defTabSz="685800"/>
            <a:r>
              <a:rPr lang="de-DE" sz="1000" b="1" dirty="0">
                <a:solidFill>
                  <a:prstClr val="black"/>
                </a:solidFill>
                <a:latin typeface="Arial" panose="020B0604020202020204" pitchFamily="34" charset="0"/>
                <a:cs typeface="Arial" panose="020B0604020202020204" pitchFamily="34" charset="0"/>
              </a:rPr>
              <a:t>Rüttelkraft:	          80 kN</a:t>
            </a:r>
          </a:p>
          <a:p>
            <a:pPr lvl="0" defTabSz="685800"/>
            <a:r>
              <a:rPr lang="de-DE" sz="1000" b="1" dirty="0">
                <a:solidFill>
                  <a:prstClr val="black"/>
                </a:solidFill>
                <a:latin typeface="Arial" panose="020B0604020202020204" pitchFamily="34" charset="0"/>
                <a:cs typeface="Arial" panose="020B0604020202020204" pitchFamily="34" charset="0"/>
              </a:rPr>
              <a:t>Gewicht:	          770 kg</a:t>
            </a:r>
          </a:p>
          <a:p>
            <a:pPr lvl="0" defTabSz="685800"/>
            <a:r>
              <a:rPr lang="de-DE" sz="1000" b="1" dirty="0">
                <a:solidFill>
                  <a:prstClr val="black"/>
                </a:solidFill>
                <a:latin typeface="Arial" panose="020B0604020202020204" pitchFamily="34" charset="0"/>
                <a:cs typeface="Arial" panose="020B0604020202020204" pitchFamily="34" charset="0"/>
              </a:rPr>
              <a:t>Motor:	          Diesel</a:t>
            </a:r>
          </a:p>
          <a:p>
            <a:pPr lvl="0" defTabSz="685800"/>
            <a:r>
              <a:rPr lang="de-DE" sz="1000" b="1" dirty="0">
                <a:solidFill>
                  <a:prstClr val="black"/>
                </a:solidFill>
                <a:latin typeface="Arial" panose="020B0604020202020204" pitchFamily="34" charset="0"/>
                <a:cs typeface="Arial" panose="020B0604020202020204" pitchFamily="34" charset="0"/>
              </a:rPr>
              <a:t>Motorleistung:    </a:t>
            </a:r>
            <a:r>
              <a:rPr lang="de-DE" sz="1000" b="1">
                <a:solidFill>
                  <a:prstClr val="black"/>
                </a:solidFill>
                <a:latin typeface="Arial" panose="020B0604020202020204" pitchFamily="34" charset="0"/>
                <a:cs typeface="Arial" panose="020B0604020202020204" pitchFamily="34" charset="0"/>
              </a:rPr>
              <a:t>11,5 kw-15,6 </a:t>
            </a:r>
            <a:r>
              <a:rPr lang="de-DE" sz="1000" b="1" dirty="0">
                <a:solidFill>
                  <a:prstClr val="black"/>
                </a:solidFill>
                <a:latin typeface="Arial" panose="020B0604020202020204" pitchFamily="34" charset="0"/>
                <a:cs typeface="Arial" panose="020B0604020202020204" pitchFamily="34" charset="0"/>
              </a:rPr>
              <a:t>PS</a:t>
            </a:r>
          </a:p>
          <a:p>
            <a:pPr lvl="0" defTabSz="685800"/>
            <a:r>
              <a:rPr lang="de-DE" sz="1000" b="1" dirty="0">
                <a:solidFill>
                  <a:prstClr val="black"/>
                </a:solidFill>
                <a:latin typeface="Arial" panose="020B0604020202020204" pitchFamily="34" charset="0"/>
                <a:cs typeface="Arial" panose="020B0604020202020204" pitchFamily="34" charset="0"/>
              </a:rPr>
              <a:t>Elektrostart</a:t>
            </a:r>
          </a:p>
        </p:txBody>
      </p:sp>
      <p:pic>
        <p:nvPicPr>
          <p:cNvPr id="60" name="Grafik 59">
            <a:extLst>
              <a:ext uri="{FF2B5EF4-FFF2-40B4-BE49-F238E27FC236}">
                <a16:creationId xmlns:a16="http://schemas.microsoft.com/office/drawing/2014/main" id="{418EDDFF-3007-4FC8-8B21-C3FB997EBD4F}"/>
              </a:ext>
            </a:extLst>
          </p:cNvPr>
          <p:cNvPicPr>
            <a:picLocks noChangeAspect="1"/>
          </p:cNvPicPr>
          <p:nvPr/>
        </p:nvPicPr>
        <p:blipFill>
          <a:blip r:embed="rId13"/>
          <a:stretch>
            <a:fillRect/>
          </a:stretch>
        </p:blipFill>
        <p:spPr>
          <a:xfrm>
            <a:off x="6145588" y="600157"/>
            <a:ext cx="713294" cy="2214638"/>
          </a:xfrm>
          <a:prstGeom prst="rect">
            <a:avLst/>
          </a:prstGeom>
        </p:spPr>
      </p:pic>
      <p:pic>
        <p:nvPicPr>
          <p:cNvPr id="61" name="Grafik 60">
            <a:extLst>
              <a:ext uri="{FF2B5EF4-FFF2-40B4-BE49-F238E27FC236}">
                <a16:creationId xmlns:a16="http://schemas.microsoft.com/office/drawing/2014/main" id="{F3E579F1-E7CF-4361-907F-D749C23A7F45}"/>
              </a:ext>
            </a:extLst>
          </p:cNvPr>
          <p:cNvPicPr>
            <a:picLocks noChangeAspect="1"/>
          </p:cNvPicPr>
          <p:nvPr/>
        </p:nvPicPr>
        <p:blipFill>
          <a:blip r:embed="rId14"/>
          <a:stretch>
            <a:fillRect/>
          </a:stretch>
        </p:blipFill>
        <p:spPr>
          <a:xfrm>
            <a:off x="5311031" y="613977"/>
            <a:ext cx="737680" cy="2212766"/>
          </a:xfrm>
          <a:prstGeom prst="rect">
            <a:avLst/>
          </a:prstGeom>
        </p:spPr>
      </p:pic>
      <p:pic>
        <p:nvPicPr>
          <p:cNvPr id="64" name="Grafik 63">
            <a:extLst>
              <a:ext uri="{FF2B5EF4-FFF2-40B4-BE49-F238E27FC236}">
                <a16:creationId xmlns:a16="http://schemas.microsoft.com/office/drawing/2014/main" id="{1901F53D-E812-411D-874B-91CC08F6E66B}"/>
              </a:ext>
            </a:extLst>
          </p:cNvPr>
          <p:cNvPicPr>
            <a:picLocks noChangeAspect="1"/>
          </p:cNvPicPr>
          <p:nvPr/>
        </p:nvPicPr>
        <p:blipFill>
          <a:blip r:embed="rId9"/>
          <a:stretch>
            <a:fillRect/>
          </a:stretch>
        </p:blipFill>
        <p:spPr>
          <a:xfrm>
            <a:off x="3568566" y="628555"/>
            <a:ext cx="734981" cy="2198188"/>
          </a:xfrm>
          <a:prstGeom prst="rect">
            <a:avLst/>
          </a:prstGeom>
        </p:spPr>
      </p:pic>
      <p:pic>
        <p:nvPicPr>
          <p:cNvPr id="65" name="Grafik 64">
            <a:extLst>
              <a:ext uri="{FF2B5EF4-FFF2-40B4-BE49-F238E27FC236}">
                <a16:creationId xmlns:a16="http://schemas.microsoft.com/office/drawing/2014/main" id="{2776C94B-AC86-4A1C-BADC-5B06FFB0D91C}"/>
              </a:ext>
            </a:extLst>
          </p:cNvPr>
          <p:cNvPicPr>
            <a:picLocks noChangeAspect="1"/>
          </p:cNvPicPr>
          <p:nvPr/>
        </p:nvPicPr>
        <p:blipFill>
          <a:blip r:embed="rId13"/>
          <a:stretch>
            <a:fillRect/>
          </a:stretch>
        </p:blipFill>
        <p:spPr>
          <a:xfrm>
            <a:off x="4458446" y="628555"/>
            <a:ext cx="713294" cy="2198188"/>
          </a:xfrm>
          <a:prstGeom prst="rect">
            <a:avLst/>
          </a:prstGeom>
        </p:spPr>
      </p:pic>
      <p:sp>
        <p:nvSpPr>
          <p:cNvPr id="63" name="Rechteck 62">
            <a:extLst>
              <a:ext uri="{FF2B5EF4-FFF2-40B4-BE49-F238E27FC236}">
                <a16:creationId xmlns:a16="http://schemas.microsoft.com/office/drawing/2014/main" id="{63AF928E-36AC-435D-87B6-CE9E79FA4EEA}"/>
              </a:ext>
            </a:extLst>
          </p:cNvPr>
          <p:cNvSpPr/>
          <p:nvPr/>
        </p:nvSpPr>
        <p:spPr>
          <a:xfrm>
            <a:off x="6149344" y="598333"/>
            <a:ext cx="708656" cy="338554"/>
          </a:xfrm>
          <a:prstGeom prst="rect">
            <a:avLst/>
          </a:prstGeom>
        </p:spPr>
        <p:txBody>
          <a:bodyPr wrap="none">
            <a:spAutoFit/>
          </a:bodyPr>
          <a:lstStyle/>
          <a:p>
            <a:pPr lvl="0" algn="ctr" defTabSz="685800"/>
            <a:r>
              <a:rPr lang="de-DE" sz="1600" b="1" u="sng" dirty="0">
                <a:solidFill>
                  <a:prstClr val="black"/>
                </a:solidFill>
              </a:rPr>
              <a:t>Vers.*</a:t>
            </a:r>
          </a:p>
        </p:txBody>
      </p:sp>
      <p:sp>
        <p:nvSpPr>
          <p:cNvPr id="66" name="Rechteck 65">
            <a:extLst>
              <a:ext uri="{FF2B5EF4-FFF2-40B4-BE49-F238E27FC236}">
                <a16:creationId xmlns:a16="http://schemas.microsoft.com/office/drawing/2014/main" id="{C5E0A4AC-15D3-42BD-88EA-DA9C244AD493}"/>
              </a:ext>
            </a:extLst>
          </p:cNvPr>
          <p:cNvSpPr/>
          <p:nvPr/>
        </p:nvSpPr>
        <p:spPr>
          <a:xfrm>
            <a:off x="5208954" y="569610"/>
            <a:ext cx="918788" cy="584775"/>
          </a:xfrm>
          <a:prstGeom prst="rect">
            <a:avLst/>
          </a:prstGeom>
        </p:spPr>
        <p:txBody>
          <a:bodyPr wrap="square">
            <a:spAutoFit/>
          </a:bodyPr>
          <a:lstStyle/>
          <a:p>
            <a:pPr lvl="0" algn="ctr" defTabSz="685800"/>
            <a:r>
              <a:rPr lang="de-DE" sz="1600" b="1" u="sng" dirty="0">
                <a:solidFill>
                  <a:prstClr val="black"/>
                </a:solidFill>
              </a:rPr>
              <a:t>Woche </a:t>
            </a:r>
          </a:p>
          <a:p>
            <a:pPr lvl="0" algn="ctr" defTabSz="685800"/>
            <a:r>
              <a:rPr lang="de-DE" sz="1600" b="1" u="sng" dirty="0">
                <a:solidFill>
                  <a:prstClr val="black"/>
                </a:solidFill>
              </a:rPr>
              <a:t>/ Tag</a:t>
            </a:r>
          </a:p>
        </p:txBody>
      </p:sp>
      <p:sp>
        <p:nvSpPr>
          <p:cNvPr id="68" name="Rechteck 67">
            <a:extLst>
              <a:ext uri="{FF2B5EF4-FFF2-40B4-BE49-F238E27FC236}">
                <a16:creationId xmlns:a16="http://schemas.microsoft.com/office/drawing/2014/main" id="{54007E9F-B485-4DCE-ABE3-076D1887F0D2}"/>
              </a:ext>
            </a:extLst>
          </p:cNvPr>
          <p:cNvSpPr/>
          <p:nvPr/>
        </p:nvSpPr>
        <p:spPr>
          <a:xfrm>
            <a:off x="4505845" y="580018"/>
            <a:ext cx="619593" cy="338554"/>
          </a:xfrm>
          <a:prstGeom prst="rect">
            <a:avLst/>
          </a:prstGeom>
        </p:spPr>
        <p:txBody>
          <a:bodyPr wrap="none">
            <a:spAutoFit/>
          </a:bodyPr>
          <a:lstStyle/>
          <a:p>
            <a:pPr lvl="0" algn="ctr" defTabSz="685800">
              <a:defRPr/>
            </a:pPr>
            <a:r>
              <a:rPr lang="de-DE" sz="1600" b="1" u="sng" dirty="0">
                <a:solidFill>
                  <a:prstClr val="black"/>
                </a:solidFill>
              </a:rPr>
              <a:t>1 Tag</a:t>
            </a:r>
          </a:p>
        </p:txBody>
      </p:sp>
      <p:sp>
        <p:nvSpPr>
          <p:cNvPr id="69" name="Rechteck 68">
            <a:extLst>
              <a:ext uri="{FF2B5EF4-FFF2-40B4-BE49-F238E27FC236}">
                <a16:creationId xmlns:a16="http://schemas.microsoft.com/office/drawing/2014/main" id="{CFBBC440-D58A-49C4-9BE5-C4C5652BCF2F}"/>
              </a:ext>
            </a:extLst>
          </p:cNvPr>
          <p:cNvSpPr/>
          <p:nvPr/>
        </p:nvSpPr>
        <p:spPr>
          <a:xfrm>
            <a:off x="3528463" y="587428"/>
            <a:ext cx="775084" cy="338554"/>
          </a:xfrm>
          <a:prstGeom prst="rect">
            <a:avLst/>
          </a:prstGeom>
        </p:spPr>
        <p:txBody>
          <a:bodyPr wrap="none">
            <a:spAutoFit/>
          </a:bodyPr>
          <a:lstStyle/>
          <a:p>
            <a:pPr lvl="0" algn="ctr" defTabSz="685800"/>
            <a:r>
              <a:rPr lang="de-DE" sz="1400" b="1" u="sng" dirty="0">
                <a:solidFill>
                  <a:prstClr val="black"/>
                </a:solidFill>
              </a:rPr>
              <a:t>1/2</a:t>
            </a:r>
            <a:r>
              <a:rPr lang="de-DE" sz="1600" b="1" u="sng" dirty="0">
                <a:solidFill>
                  <a:prstClr val="black"/>
                </a:solidFill>
              </a:rPr>
              <a:t> Tag</a:t>
            </a:r>
          </a:p>
        </p:txBody>
      </p:sp>
      <p:sp>
        <p:nvSpPr>
          <p:cNvPr id="17" name="Rechteck 16">
            <a:extLst>
              <a:ext uri="{FF2B5EF4-FFF2-40B4-BE49-F238E27FC236}">
                <a16:creationId xmlns:a16="http://schemas.microsoft.com/office/drawing/2014/main" id="{6812376B-6E24-406A-8824-FE319E4FB349}"/>
              </a:ext>
            </a:extLst>
          </p:cNvPr>
          <p:cNvSpPr/>
          <p:nvPr/>
        </p:nvSpPr>
        <p:spPr>
          <a:xfrm>
            <a:off x="1448534" y="786378"/>
            <a:ext cx="1406154" cy="246221"/>
          </a:xfrm>
          <a:prstGeom prst="rect">
            <a:avLst/>
          </a:prstGeom>
        </p:spPr>
        <p:txBody>
          <a:bodyPr wrap="none">
            <a:spAutoFit/>
          </a:bodyPr>
          <a:lstStyle/>
          <a:p>
            <a:pPr lvl="0" defTabSz="685800"/>
            <a:r>
              <a:rPr lang="de-DE" sz="1000" dirty="0">
                <a:solidFill>
                  <a:srgbClr val="FF0000"/>
                </a:solidFill>
              </a:rPr>
              <a:t>Artikel - #: 9030300129</a:t>
            </a:r>
          </a:p>
        </p:txBody>
      </p:sp>
      <p:sp>
        <p:nvSpPr>
          <p:cNvPr id="18" name="Rechteck 17">
            <a:extLst>
              <a:ext uri="{FF2B5EF4-FFF2-40B4-BE49-F238E27FC236}">
                <a16:creationId xmlns:a16="http://schemas.microsoft.com/office/drawing/2014/main" id="{8E304242-9011-4DF9-946B-41021B7375E6}"/>
              </a:ext>
            </a:extLst>
          </p:cNvPr>
          <p:cNvSpPr/>
          <p:nvPr/>
        </p:nvSpPr>
        <p:spPr>
          <a:xfrm>
            <a:off x="433247" y="2506514"/>
            <a:ext cx="2962671" cy="307777"/>
          </a:xfrm>
          <a:prstGeom prst="rect">
            <a:avLst/>
          </a:prstGeom>
        </p:spPr>
        <p:txBody>
          <a:bodyPr wrap="none">
            <a:spAutoFit/>
          </a:bodyPr>
          <a:lstStyle/>
          <a:p>
            <a:r>
              <a:rPr lang="de-DE" sz="1400" b="1" dirty="0">
                <a:solidFill>
                  <a:srgbClr val="FF0000"/>
                </a:solidFill>
                <a:latin typeface="Arial" panose="020B0604020202020204" pitchFamily="34" charset="0"/>
                <a:cs typeface="Arial" panose="020B0604020202020204" pitchFamily="34" charset="0"/>
              </a:rPr>
              <a:t>* Extra Einweisung erforderlich *</a:t>
            </a:r>
          </a:p>
        </p:txBody>
      </p:sp>
      <p:sp>
        <p:nvSpPr>
          <p:cNvPr id="71" name="Rechteck 70">
            <a:extLst>
              <a:ext uri="{FF2B5EF4-FFF2-40B4-BE49-F238E27FC236}">
                <a16:creationId xmlns:a16="http://schemas.microsoft.com/office/drawing/2014/main" id="{FB592695-9A81-4902-96FB-37E0FC10A415}"/>
              </a:ext>
            </a:extLst>
          </p:cNvPr>
          <p:cNvSpPr/>
          <p:nvPr/>
        </p:nvSpPr>
        <p:spPr>
          <a:xfrm>
            <a:off x="362529" y="2089407"/>
            <a:ext cx="3058851" cy="630942"/>
          </a:xfrm>
          <a:prstGeom prst="rect">
            <a:avLst/>
          </a:prstGeom>
        </p:spPr>
        <p:txBody>
          <a:bodyPr wrap="none">
            <a:spAutoFit/>
          </a:bodyPr>
          <a:lstStyle/>
          <a:p>
            <a:pPr lvl="0" defTabSz="685800" fontAlgn="ctr"/>
            <a:r>
              <a:rPr lang="de-DE" sz="1100" dirty="0">
                <a:solidFill>
                  <a:prstClr val="black"/>
                </a:solidFill>
              </a:rPr>
              <a:t>Motortyp : </a:t>
            </a:r>
          </a:p>
          <a:p>
            <a:pPr lvl="0" defTabSz="685800" fontAlgn="ctr"/>
            <a:r>
              <a:rPr lang="de-DE" sz="1100" dirty="0">
                <a:solidFill>
                  <a:prstClr val="black"/>
                </a:solidFill>
              </a:rPr>
              <a:t>Wassergekühlter 2-Zylinder-Diesel-Viertakt-Motor</a:t>
            </a:r>
          </a:p>
          <a:p>
            <a:pPr lvl="0" defTabSz="685800" fontAlgn="ctr"/>
            <a:r>
              <a:rPr lang="de-DE" sz="1300" dirty="0">
                <a:solidFill>
                  <a:prstClr val="black"/>
                </a:solidFill>
              </a:rPr>
              <a:t> </a:t>
            </a:r>
          </a:p>
        </p:txBody>
      </p:sp>
      <p:sp>
        <p:nvSpPr>
          <p:cNvPr id="72" name="Rechteck 71">
            <a:extLst>
              <a:ext uri="{FF2B5EF4-FFF2-40B4-BE49-F238E27FC236}">
                <a16:creationId xmlns:a16="http://schemas.microsoft.com/office/drawing/2014/main" id="{4097DEBF-0AD4-4A08-9D51-BC8EC764D4C2}"/>
              </a:ext>
            </a:extLst>
          </p:cNvPr>
          <p:cNvSpPr/>
          <p:nvPr/>
        </p:nvSpPr>
        <p:spPr>
          <a:xfrm>
            <a:off x="4422948" y="1180516"/>
            <a:ext cx="758542" cy="338554"/>
          </a:xfrm>
          <a:prstGeom prst="rect">
            <a:avLst/>
          </a:prstGeom>
        </p:spPr>
        <p:txBody>
          <a:bodyPr wrap="none">
            <a:spAutoFit/>
          </a:bodyPr>
          <a:lstStyle/>
          <a:p>
            <a:pPr lvl="0" algn="ctr" defTabSz="685800"/>
            <a:r>
              <a:rPr lang="de-DE" sz="1600" b="1" dirty="0">
                <a:solidFill>
                  <a:prstClr val="black"/>
                </a:solidFill>
              </a:rPr>
              <a:t>90,00€</a:t>
            </a:r>
          </a:p>
        </p:txBody>
      </p:sp>
      <p:sp>
        <p:nvSpPr>
          <p:cNvPr id="73" name="Rechteck 72">
            <a:extLst>
              <a:ext uri="{FF2B5EF4-FFF2-40B4-BE49-F238E27FC236}">
                <a16:creationId xmlns:a16="http://schemas.microsoft.com/office/drawing/2014/main" id="{84CCA814-45B3-4BE5-92E8-EACE98917223}"/>
              </a:ext>
            </a:extLst>
          </p:cNvPr>
          <p:cNvSpPr/>
          <p:nvPr/>
        </p:nvSpPr>
        <p:spPr>
          <a:xfrm>
            <a:off x="3547110" y="1178910"/>
            <a:ext cx="758541" cy="338554"/>
          </a:xfrm>
          <a:prstGeom prst="rect">
            <a:avLst/>
          </a:prstGeom>
        </p:spPr>
        <p:txBody>
          <a:bodyPr wrap="none">
            <a:spAutoFit/>
          </a:bodyPr>
          <a:lstStyle/>
          <a:p>
            <a:pPr lvl="0" algn="ctr" defTabSz="685800"/>
            <a:r>
              <a:rPr lang="de-DE" sz="1600" b="1" dirty="0">
                <a:solidFill>
                  <a:prstClr val="black"/>
                </a:solidFill>
              </a:rPr>
              <a:t>50,00€</a:t>
            </a:r>
          </a:p>
        </p:txBody>
      </p:sp>
      <p:sp>
        <p:nvSpPr>
          <p:cNvPr id="74" name="Rechteck 73">
            <a:extLst>
              <a:ext uri="{FF2B5EF4-FFF2-40B4-BE49-F238E27FC236}">
                <a16:creationId xmlns:a16="http://schemas.microsoft.com/office/drawing/2014/main" id="{F5362D8F-C942-4D3F-B333-D68152DE04C2}"/>
              </a:ext>
            </a:extLst>
          </p:cNvPr>
          <p:cNvSpPr/>
          <p:nvPr/>
        </p:nvSpPr>
        <p:spPr>
          <a:xfrm>
            <a:off x="6229457" y="1178834"/>
            <a:ext cx="554960"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5,- €</a:t>
            </a:r>
          </a:p>
          <a:p>
            <a:pPr lvl="0" algn="ctr" defTabSz="685800"/>
            <a:endParaRPr lang="de-DE" sz="1600" b="1" dirty="0">
              <a:solidFill>
                <a:prstClr val="black"/>
              </a:solidFill>
            </a:endParaRPr>
          </a:p>
        </p:txBody>
      </p:sp>
      <p:sp>
        <p:nvSpPr>
          <p:cNvPr id="70" name="Rechteck 69">
            <a:extLst>
              <a:ext uri="{FF2B5EF4-FFF2-40B4-BE49-F238E27FC236}">
                <a16:creationId xmlns:a16="http://schemas.microsoft.com/office/drawing/2014/main" id="{6DFC7BE3-3688-49CD-9FC5-84429DB5D6DC}"/>
              </a:ext>
            </a:extLst>
          </p:cNvPr>
          <p:cNvSpPr/>
          <p:nvPr/>
        </p:nvSpPr>
        <p:spPr>
          <a:xfrm>
            <a:off x="5311030" y="1178910"/>
            <a:ext cx="758542" cy="338554"/>
          </a:xfrm>
          <a:prstGeom prst="rect">
            <a:avLst/>
          </a:prstGeom>
        </p:spPr>
        <p:txBody>
          <a:bodyPr wrap="none">
            <a:spAutoFit/>
          </a:bodyPr>
          <a:lstStyle/>
          <a:p>
            <a:pPr lvl="0" algn="ctr" defTabSz="685800"/>
            <a:r>
              <a:rPr lang="de-DE" sz="1600" b="1" dirty="0">
                <a:solidFill>
                  <a:prstClr val="black"/>
                </a:solidFill>
              </a:rPr>
              <a:t>80,00€</a:t>
            </a:r>
          </a:p>
        </p:txBody>
      </p:sp>
      <p:pic>
        <p:nvPicPr>
          <p:cNvPr id="14" name="Grafik 13">
            <a:extLst>
              <a:ext uri="{FF2B5EF4-FFF2-40B4-BE49-F238E27FC236}">
                <a16:creationId xmlns:a16="http://schemas.microsoft.com/office/drawing/2014/main" id="{2FC8E659-E602-9534-2837-3C2A28FEEF7A}"/>
              </a:ext>
            </a:extLst>
          </p:cNvPr>
          <p:cNvPicPr>
            <a:picLocks noChangeAspect="1"/>
          </p:cNvPicPr>
          <p:nvPr/>
        </p:nvPicPr>
        <p:blipFill>
          <a:blip r:embed="rId15"/>
          <a:stretch>
            <a:fillRect/>
          </a:stretch>
        </p:blipFill>
        <p:spPr>
          <a:xfrm>
            <a:off x="6394664" y="-1"/>
            <a:ext cx="463336" cy="475989"/>
          </a:xfrm>
          <a:prstGeom prst="rect">
            <a:avLst/>
          </a:prstGeom>
        </p:spPr>
      </p:pic>
      <p:pic>
        <p:nvPicPr>
          <p:cNvPr id="15" name="Grafik 14">
            <a:extLst>
              <a:ext uri="{FF2B5EF4-FFF2-40B4-BE49-F238E27FC236}">
                <a16:creationId xmlns:a16="http://schemas.microsoft.com/office/drawing/2014/main" id="{B3B3EF02-BC70-01AB-9854-0D27EDD0BA9E}"/>
              </a:ext>
            </a:extLst>
          </p:cNvPr>
          <p:cNvPicPr>
            <a:picLocks noChangeAspect="1"/>
          </p:cNvPicPr>
          <p:nvPr/>
        </p:nvPicPr>
        <p:blipFill>
          <a:blip r:embed="rId16"/>
          <a:stretch>
            <a:fillRect/>
          </a:stretch>
        </p:blipFill>
        <p:spPr>
          <a:xfrm>
            <a:off x="6394664" y="6068046"/>
            <a:ext cx="463336" cy="475529"/>
          </a:xfrm>
          <a:prstGeom prst="rect">
            <a:avLst/>
          </a:prstGeom>
        </p:spPr>
      </p:pic>
      <p:pic>
        <p:nvPicPr>
          <p:cNvPr id="16" name="Grafik 15">
            <a:extLst>
              <a:ext uri="{FF2B5EF4-FFF2-40B4-BE49-F238E27FC236}">
                <a16:creationId xmlns:a16="http://schemas.microsoft.com/office/drawing/2014/main" id="{668EB00B-C1A2-6FA0-0939-49C3AA321980}"/>
              </a:ext>
            </a:extLst>
          </p:cNvPr>
          <p:cNvPicPr>
            <a:picLocks noChangeAspect="1"/>
          </p:cNvPicPr>
          <p:nvPr/>
        </p:nvPicPr>
        <p:blipFill>
          <a:blip r:embed="rId16"/>
          <a:stretch>
            <a:fillRect/>
          </a:stretch>
        </p:blipFill>
        <p:spPr>
          <a:xfrm>
            <a:off x="6394664" y="2911487"/>
            <a:ext cx="463336" cy="475529"/>
          </a:xfrm>
          <a:prstGeom prst="rect">
            <a:avLst/>
          </a:prstGeom>
        </p:spPr>
      </p:pic>
    </p:spTree>
    <p:extLst>
      <p:ext uri="{BB962C8B-B14F-4D97-AF65-F5344CB8AC3E}">
        <p14:creationId xmlns:p14="http://schemas.microsoft.com/office/powerpoint/2010/main" val="4241025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 name="Tabelle 55"/>
          <p:cNvGraphicFramePr>
            <a:graphicFrameLocks noGrp="1"/>
          </p:cNvGraphicFramePr>
          <p:nvPr>
            <p:extLst>
              <p:ext uri="{D42A27DB-BD31-4B8C-83A1-F6EECF244321}">
                <p14:modId xmlns:p14="http://schemas.microsoft.com/office/powerpoint/2010/main" val="1990906142"/>
              </p:ext>
            </p:extLst>
          </p:nvPr>
        </p:nvGraphicFramePr>
        <p:xfrm>
          <a:off x="-37874" y="554338"/>
          <a:ext cx="6895874" cy="8463676"/>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3544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50" b="1" i="0" u="none" strike="noStrike" kern="1200" cap="none" spc="0" normalizeH="0" baseline="0" noProof="0" dirty="0">
                        <a:ln>
                          <a:noFill/>
                        </a:ln>
                        <a:solidFill>
                          <a:srgbClr val="FF0000"/>
                        </a:solidFill>
                        <a:effectLst/>
                        <a:uLnTx/>
                        <a:uFillTx/>
                        <a:latin typeface="+mn-lt"/>
                        <a:ea typeface="+mn-ea"/>
                        <a:cs typeface="+mn-cs"/>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b="1"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25,00 €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40,-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25,00 €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40,-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b="1"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10,00 €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69,00 €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30,00 €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sp>
        <p:nvSpPr>
          <p:cNvPr id="5" name="Rechteck 4"/>
          <p:cNvSpPr/>
          <p:nvPr/>
        </p:nvSpPr>
        <p:spPr>
          <a:xfrm>
            <a:off x="0" y="9462834"/>
            <a:ext cx="6852819"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latin typeface="Arial" panose="020B0604020202020204" pitchFamily="34" charset="0"/>
                <a:cs typeface="Arial" panose="020B0604020202020204" pitchFamily="34" charset="0"/>
              </a:rPr>
              <a:t>E-Mail: info@schaefer-baustoffe.de</a:t>
            </a:r>
          </a:p>
        </p:txBody>
      </p:sp>
      <p:sp>
        <p:nvSpPr>
          <p:cNvPr id="6" name="Rechteck 5"/>
          <p:cNvSpPr/>
          <p:nvPr/>
        </p:nvSpPr>
        <p:spPr>
          <a:xfrm>
            <a:off x="-15904" y="0"/>
            <a:ext cx="6873904" cy="41456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Textfeld 37"/>
          <p:cNvSpPr txBox="1"/>
          <p:nvPr/>
        </p:nvSpPr>
        <p:spPr>
          <a:xfrm>
            <a:off x="147810" y="-22357"/>
            <a:ext cx="5703392"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 Pflaster / Fliesenschneider </a:t>
            </a: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037" y="3776378"/>
            <a:ext cx="973852" cy="1300827"/>
          </a:xfrm>
          <a:prstGeom prst="rect">
            <a:avLst/>
          </a:prstGeom>
        </p:spPr>
      </p:pic>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236" y="2591096"/>
            <a:ext cx="1068946" cy="1275447"/>
          </a:xfrm>
          <a:prstGeom prst="rect">
            <a:avLst/>
          </a:prstGeom>
        </p:spPr>
      </p:pic>
      <p:pic>
        <p:nvPicPr>
          <p:cNvPr id="4" name="Grafik 3"/>
          <p:cNvPicPr>
            <a:picLocks noChangeAspect="1"/>
          </p:cNvPicPr>
          <p:nvPr/>
        </p:nvPicPr>
        <p:blipFill rotWithShape="1">
          <a:blip r:embed="rId4"/>
          <a:srcRect t="6907" b="18999"/>
          <a:stretch/>
        </p:blipFill>
        <p:spPr>
          <a:xfrm>
            <a:off x="115824" y="5274493"/>
            <a:ext cx="1183869" cy="1169551"/>
          </a:xfrm>
          <a:prstGeom prst="rect">
            <a:avLst/>
          </a:prstGeom>
        </p:spPr>
      </p:pic>
      <p:sp>
        <p:nvSpPr>
          <p:cNvPr id="40" name="Rechteck 39"/>
          <p:cNvSpPr/>
          <p:nvPr/>
        </p:nvSpPr>
        <p:spPr>
          <a:xfrm>
            <a:off x="3433920" y="9130023"/>
            <a:ext cx="3425361" cy="323165"/>
          </a:xfrm>
          <a:prstGeom prst="rect">
            <a:avLst/>
          </a:prstGeom>
        </p:spPr>
        <p:txBody>
          <a:bodyPr wrap="none">
            <a:spAutoFit/>
          </a:bodyPr>
          <a:lstStyle/>
          <a:p>
            <a:pPr algn="r"/>
            <a:r>
              <a:rPr lang="de-DE" sz="1500" b="1" dirty="0"/>
              <a:t>alle Preise sind Abholpreise zzgl. MwSt. !</a:t>
            </a:r>
          </a:p>
        </p:txBody>
      </p:sp>
      <p:pic>
        <p:nvPicPr>
          <p:cNvPr id="32" name="Grafik 31">
            <a:extLst>
              <a:ext uri="{FF2B5EF4-FFF2-40B4-BE49-F238E27FC236}">
                <a16:creationId xmlns:a16="http://schemas.microsoft.com/office/drawing/2014/main" id="{CAA582CE-4F12-448D-AC84-83373C007124}"/>
              </a:ext>
            </a:extLst>
          </p:cNvPr>
          <p:cNvPicPr>
            <a:picLocks noChangeAspect="1"/>
          </p:cNvPicPr>
          <p:nvPr/>
        </p:nvPicPr>
        <p:blipFill rotWithShape="1">
          <a:blip r:embed="rId5"/>
          <a:srcRect l="13326" r="8747"/>
          <a:stretch/>
        </p:blipFill>
        <p:spPr>
          <a:xfrm>
            <a:off x="64577" y="6615907"/>
            <a:ext cx="1229312" cy="1169551"/>
          </a:xfrm>
          <a:prstGeom prst="rect">
            <a:avLst/>
          </a:prstGeom>
        </p:spPr>
      </p:pic>
      <p:pic>
        <p:nvPicPr>
          <p:cNvPr id="37" name="Grafik 36">
            <a:extLst>
              <a:ext uri="{FF2B5EF4-FFF2-40B4-BE49-F238E27FC236}">
                <a16:creationId xmlns:a16="http://schemas.microsoft.com/office/drawing/2014/main" id="{781D7F8F-3336-4BB6-B2BF-EFD35FFDD2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022" y="7944365"/>
            <a:ext cx="481971" cy="990536"/>
          </a:xfrm>
          <a:prstGeom prst="rect">
            <a:avLst/>
          </a:prstGeom>
        </p:spPr>
      </p:pic>
      <p:sp>
        <p:nvSpPr>
          <p:cNvPr id="14" name="Textfeld 13"/>
          <p:cNvSpPr txBox="1"/>
          <p:nvPr/>
        </p:nvSpPr>
        <p:spPr>
          <a:xfrm>
            <a:off x="6273800" y="9548101"/>
            <a:ext cx="574675" cy="261610"/>
          </a:xfrm>
          <a:prstGeom prst="rect">
            <a:avLst/>
          </a:prstGeom>
          <a:noFill/>
        </p:spPr>
        <p:txBody>
          <a:bodyPr wrap="square" rtlCol="0">
            <a:spAutoFit/>
          </a:bodyPr>
          <a:lstStyle/>
          <a:p>
            <a:r>
              <a:rPr lang="de-DE" sz="1100" dirty="0">
                <a:solidFill>
                  <a:schemeClr val="bg1"/>
                </a:solidFill>
              </a:rPr>
              <a:t>Seite 6</a:t>
            </a:r>
          </a:p>
        </p:txBody>
      </p:sp>
      <p:sp>
        <p:nvSpPr>
          <p:cNvPr id="10" name="Rechteck 9">
            <a:extLst>
              <a:ext uri="{FF2B5EF4-FFF2-40B4-BE49-F238E27FC236}">
                <a16:creationId xmlns:a16="http://schemas.microsoft.com/office/drawing/2014/main" id="{15AE026B-7A4D-4AA7-917C-4AB398D28155}"/>
              </a:ext>
            </a:extLst>
          </p:cNvPr>
          <p:cNvSpPr/>
          <p:nvPr/>
        </p:nvSpPr>
        <p:spPr>
          <a:xfrm>
            <a:off x="1364475" y="2645052"/>
            <a:ext cx="3429000" cy="1169551"/>
          </a:xfrm>
          <a:prstGeom prst="rect">
            <a:avLst/>
          </a:prstGeom>
        </p:spPr>
        <p:txBody>
          <a:bodyPr>
            <a:spAutoFit/>
          </a:bodyPr>
          <a:lstStyle/>
          <a:p>
            <a:pPr lvl="0" defTabSz="685800"/>
            <a:r>
              <a:rPr lang="de-DE" sz="1000" dirty="0">
                <a:solidFill>
                  <a:srgbClr val="FF0000"/>
                </a:solidFill>
              </a:rPr>
              <a:t>Artikel - #: 9030300015-9030300039</a:t>
            </a:r>
          </a:p>
          <a:p>
            <a:pPr lvl="0" defTabSz="685800"/>
            <a:r>
              <a:rPr lang="de-DE" sz="1000" b="1" u="sng" dirty="0">
                <a:solidFill>
                  <a:prstClr val="black"/>
                </a:solidFill>
                <a:latin typeface="Arial" panose="020B0604020202020204" pitchFamily="34" charset="0"/>
                <a:cs typeface="Arial" panose="020B0604020202020204" pitchFamily="34" charset="0"/>
              </a:rPr>
              <a:t>Norton Pflasterschneider</a:t>
            </a:r>
            <a:endParaRPr lang="de-DE" sz="1000" b="1" dirty="0">
              <a:solidFill>
                <a:prstClr val="black"/>
              </a:solidFill>
              <a:latin typeface="Arial" panose="020B0604020202020204" pitchFamily="34" charset="0"/>
              <a:cs typeface="Arial" panose="020B0604020202020204" pitchFamily="34" charset="0"/>
            </a:endParaRPr>
          </a:p>
          <a:p>
            <a:pPr lvl="0" defTabSz="685800"/>
            <a:r>
              <a:rPr lang="de-DE" sz="1000" b="1" u="sng" dirty="0">
                <a:solidFill>
                  <a:prstClr val="black"/>
                </a:solidFill>
                <a:latin typeface="Arial" panose="020B0604020202020204" pitchFamily="34" charset="0"/>
                <a:cs typeface="Arial" panose="020B0604020202020204" pitchFamily="34" charset="0"/>
              </a:rPr>
              <a:t>CM 401 600</a:t>
            </a:r>
          </a:p>
          <a:p>
            <a:pPr lvl="0" defTabSz="685800"/>
            <a:r>
              <a:rPr lang="de-DE" sz="1000" b="1" dirty="0" err="1">
                <a:solidFill>
                  <a:prstClr val="black"/>
                </a:solidFill>
                <a:latin typeface="Arial" panose="020B0604020202020204" pitchFamily="34" charset="0"/>
                <a:cs typeface="Arial" panose="020B0604020202020204" pitchFamily="34" charset="0"/>
              </a:rPr>
              <a:t>Masch.Tisch</a:t>
            </a:r>
            <a:r>
              <a:rPr lang="de-DE" sz="1000" b="1" dirty="0">
                <a:solidFill>
                  <a:prstClr val="black"/>
                </a:solidFill>
                <a:latin typeface="Arial" panose="020B0604020202020204" pitchFamily="34" charset="0"/>
                <a:cs typeface="Arial" panose="020B0604020202020204" pitchFamily="34" charset="0"/>
              </a:rPr>
              <a:t>.:  500 x 600 mm</a:t>
            </a:r>
          </a:p>
          <a:p>
            <a:pPr lvl="0" defTabSz="685800"/>
            <a:r>
              <a:rPr lang="de-DE" sz="1000" b="1" dirty="0" err="1">
                <a:solidFill>
                  <a:prstClr val="black"/>
                </a:solidFill>
                <a:latin typeface="Arial" panose="020B0604020202020204" pitchFamily="34" charset="0"/>
                <a:cs typeface="Arial" panose="020B0604020202020204" pitchFamily="34" charset="0"/>
              </a:rPr>
              <a:t>Max.Schnittl</a:t>
            </a:r>
            <a:r>
              <a:rPr lang="de-DE" sz="1000" b="1" dirty="0">
                <a:solidFill>
                  <a:prstClr val="black"/>
                </a:solidFill>
                <a:latin typeface="Arial" panose="020B0604020202020204" pitchFamily="34" charset="0"/>
                <a:cs typeface="Arial" panose="020B0604020202020204" pitchFamily="34" charset="0"/>
              </a:rPr>
              <a:t>.:  600 mm</a:t>
            </a:r>
          </a:p>
          <a:p>
            <a:pPr lvl="0" defTabSz="685800"/>
            <a:r>
              <a:rPr lang="de-DE" sz="1000" b="1" dirty="0">
                <a:solidFill>
                  <a:prstClr val="black"/>
                </a:solidFill>
                <a:latin typeface="Arial" panose="020B0604020202020204" pitchFamily="34" charset="0"/>
                <a:cs typeface="Arial" panose="020B0604020202020204" pitchFamily="34" charset="0"/>
              </a:rPr>
              <a:t>Gewicht:	      113 kg</a:t>
            </a:r>
          </a:p>
          <a:p>
            <a:pPr lvl="0" defTabSz="685800"/>
            <a:r>
              <a:rPr lang="de-DE" sz="1000" b="1" dirty="0">
                <a:solidFill>
                  <a:prstClr val="black"/>
                </a:solidFill>
                <a:latin typeface="Arial" panose="020B0604020202020204" pitchFamily="34" charset="0"/>
                <a:cs typeface="Arial" panose="020B0604020202020204" pitchFamily="34" charset="0"/>
              </a:rPr>
              <a:t>Leistung:	       2.200 Watt</a:t>
            </a:r>
          </a:p>
        </p:txBody>
      </p:sp>
      <p:sp>
        <p:nvSpPr>
          <p:cNvPr id="11" name="Rechteck 10">
            <a:extLst>
              <a:ext uri="{FF2B5EF4-FFF2-40B4-BE49-F238E27FC236}">
                <a16:creationId xmlns:a16="http://schemas.microsoft.com/office/drawing/2014/main" id="{AA123AEF-5314-4FEC-86EF-8195B177603A}"/>
              </a:ext>
            </a:extLst>
          </p:cNvPr>
          <p:cNvSpPr/>
          <p:nvPr/>
        </p:nvSpPr>
        <p:spPr>
          <a:xfrm>
            <a:off x="1364475" y="4017172"/>
            <a:ext cx="3429000" cy="1015663"/>
          </a:xfrm>
          <a:prstGeom prst="rect">
            <a:avLst/>
          </a:prstGeom>
        </p:spPr>
        <p:txBody>
          <a:bodyPr>
            <a:spAutoFit/>
          </a:bodyPr>
          <a:lstStyle/>
          <a:p>
            <a:pPr lvl="0" defTabSz="685800"/>
            <a:r>
              <a:rPr lang="de-DE" sz="1000" dirty="0">
                <a:solidFill>
                  <a:srgbClr val="FF0000"/>
                </a:solidFill>
              </a:rPr>
              <a:t>Artikel - #: 903030080</a:t>
            </a:r>
          </a:p>
          <a:p>
            <a:pPr lvl="0" defTabSz="685800"/>
            <a:r>
              <a:rPr lang="de-DE" sz="1000" b="1" u="sng" dirty="0">
                <a:solidFill>
                  <a:prstClr val="black"/>
                </a:solidFill>
                <a:latin typeface="Arial" panose="020B0604020202020204" pitchFamily="34" charset="0"/>
                <a:cs typeface="Arial" panose="020B0604020202020204" pitchFamily="34" charset="0"/>
              </a:rPr>
              <a:t>Norton Fliesenschneider</a:t>
            </a:r>
            <a:endParaRPr lang="de-DE" sz="1000" b="1" dirty="0">
              <a:solidFill>
                <a:prstClr val="black"/>
              </a:solidFill>
              <a:latin typeface="Arial" panose="020B0604020202020204" pitchFamily="34" charset="0"/>
              <a:cs typeface="Arial" panose="020B0604020202020204" pitchFamily="34" charset="0"/>
            </a:endParaRPr>
          </a:p>
          <a:p>
            <a:pPr lvl="0" defTabSz="685800"/>
            <a:r>
              <a:rPr lang="de-DE" sz="1000" b="1" dirty="0" err="1">
                <a:solidFill>
                  <a:prstClr val="black"/>
                </a:solidFill>
                <a:latin typeface="Arial" panose="020B0604020202020204" pitchFamily="34" charset="0"/>
                <a:cs typeface="Arial" panose="020B0604020202020204" pitchFamily="34" charset="0"/>
              </a:rPr>
              <a:t>Masch.Tisch</a:t>
            </a:r>
            <a:r>
              <a:rPr lang="de-DE" sz="1000" b="1" dirty="0">
                <a:solidFill>
                  <a:prstClr val="black"/>
                </a:solidFill>
                <a:latin typeface="Arial" panose="020B0604020202020204" pitchFamily="34" charset="0"/>
                <a:cs typeface="Arial" panose="020B0604020202020204" pitchFamily="34" charset="0"/>
              </a:rPr>
              <a:t>.: 1110 x 490 mm</a:t>
            </a:r>
          </a:p>
          <a:p>
            <a:pPr lvl="0" defTabSz="685800"/>
            <a:r>
              <a:rPr lang="de-DE" sz="1000" b="1" dirty="0" err="1">
                <a:solidFill>
                  <a:prstClr val="black"/>
                </a:solidFill>
                <a:latin typeface="Arial" panose="020B0604020202020204" pitchFamily="34" charset="0"/>
                <a:cs typeface="Arial" panose="020B0604020202020204" pitchFamily="34" charset="0"/>
              </a:rPr>
              <a:t>Max.Schnittl</a:t>
            </a:r>
            <a:r>
              <a:rPr lang="de-DE" sz="1000" b="1" dirty="0">
                <a:solidFill>
                  <a:prstClr val="black"/>
                </a:solidFill>
                <a:latin typeface="Arial" panose="020B0604020202020204" pitchFamily="34" charset="0"/>
                <a:cs typeface="Arial" panose="020B0604020202020204" pitchFamily="34" charset="0"/>
              </a:rPr>
              <a:t>.: 1000 mm</a:t>
            </a:r>
          </a:p>
          <a:p>
            <a:pPr lvl="0" defTabSz="685800"/>
            <a:r>
              <a:rPr lang="de-DE" sz="1000" b="1" dirty="0">
                <a:solidFill>
                  <a:prstClr val="black"/>
                </a:solidFill>
                <a:latin typeface="Arial" panose="020B0604020202020204" pitchFamily="34" charset="0"/>
                <a:cs typeface="Arial" panose="020B0604020202020204" pitchFamily="34" charset="0"/>
              </a:rPr>
              <a:t>Gewicht:	     66 kg	</a:t>
            </a:r>
          </a:p>
          <a:p>
            <a:pPr lvl="0" defTabSz="685800"/>
            <a:r>
              <a:rPr lang="de-DE" sz="1000" b="1" dirty="0">
                <a:solidFill>
                  <a:prstClr val="black"/>
                </a:solidFill>
                <a:latin typeface="Arial" panose="020B0604020202020204" pitchFamily="34" charset="0"/>
                <a:cs typeface="Arial" panose="020B0604020202020204" pitchFamily="34" charset="0"/>
              </a:rPr>
              <a:t>Leistung:	     1300 Watt</a:t>
            </a:r>
            <a:endParaRPr lang="de-DE" sz="1000" b="1" dirty="0">
              <a:solidFill>
                <a:prstClr val="black"/>
              </a:solidFill>
            </a:endParaRPr>
          </a:p>
        </p:txBody>
      </p:sp>
      <p:sp>
        <p:nvSpPr>
          <p:cNvPr id="12" name="Rechteck 11">
            <a:extLst>
              <a:ext uri="{FF2B5EF4-FFF2-40B4-BE49-F238E27FC236}">
                <a16:creationId xmlns:a16="http://schemas.microsoft.com/office/drawing/2014/main" id="{84AC2DC6-86E1-4958-A4A2-B298CB0D636C}"/>
              </a:ext>
            </a:extLst>
          </p:cNvPr>
          <p:cNvSpPr/>
          <p:nvPr/>
        </p:nvSpPr>
        <p:spPr>
          <a:xfrm>
            <a:off x="1364475" y="5355230"/>
            <a:ext cx="3429000" cy="707886"/>
          </a:xfrm>
          <a:prstGeom prst="rect">
            <a:avLst/>
          </a:prstGeom>
        </p:spPr>
        <p:txBody>
          <a:bodyPr>
            <a:spAutoFit/>
          </a:bodyPr>
          <a:lstStyle/>
          <a:p>
            <a:pPr lvl="0" defTabSz="685800"/>
            <a:r>
              <a:rPr lang="de-DE" sz="1000" dirty="0">
                <a:solidFill>
                  <a:srgbClr val="FF0000"/>
                </a:solidFill>
              </a:rPr>
              <a:t>Artikel - #: 9030300064</a:t>
            </a:r>
          </a:p>
          <a:p>
            <a:pPr lvl="0" defTabSz="685800"/>
            <a:r>
              <a:rPr lang="de-DE" sz="1000" b="1" u="sng" dirty="0">
                <a:solidFill>
                  <a:prstClr val="black"/>
                </a:solidFill>
                <a:latin typeface="Arial" panose="020B0604020202020204" pitchFamily="34" charset="0"/>
                <a:cs typeface="Arial" panose="020B0604020202020204" pitchFamily="34" charset="0"/>
              </a:rPr>
              <a:t>Pflasterknacker </a:t>
            </a:r>
            <a:r>
              <a:rPr lang="de-DE" sz="1000" b="1" u="sng" dirty="0" err="1">
                <a:solidFill>
                  <a:prstClr val="black"/>
                </a:solidFill>
                <a:latin typeface="Arial" panose="020B0604020202020204" pitchFamily="34" charset="0"/>
                <a:cs typeface="Arial" panose="020B0604020202020204" pitchFamily="34" charset="0"/>
              </a:rPr>
              <a:t>hydraulis</a:t>
            </a:r>
            <a:r>
              <a:rPr lang="de-DE" sz="1000" b="1" u="sng" dirty="0">
                <a:solidFill>
                  <a:prstClr val="black"/>
                </a:solidFill>
                <a:latin typeface="Arial" panose="020B0604020202020204" pitchFamily="34" charset="0"/>
                <a:cs typeface="Arial" panose="020B0604020202020204" pitchFamily="34" charset="0"/>
              </a:rPr>
              <a:t>.</a:t>
            </a:r>
            <a:endParaRPr lang="de-DE" sz="1000" b="1" dirty="0">
              <a:solidFill>
                <a:prstClr val="black"/>
              </a:solidFill>
              <a:latin typeface="Arial" panose="020B0604020202020204" pitchFamily="34" charset="0"/>
              <a:cs typeface="Arial" panose="020B0604020202020204" pitchFamily="34" charset="0"/>
            </a:endParaRPr>
          </a:p>
          <a:p>
            <a:pPr lvl="0" defTabSz="685800"/>
            <a:r>
              <a:rPr lang="de-DE" sz="1000" b="1" dirty="0" err="1">
                <a:solidFill>
                  <a:prstClr val="black"/>
                </a:solidFill>
                <a:latin typeface="Arial" panose="020B0604020202020204" pitchFamily="34" charset="0"/>
                <a:cs typeface="Arial" panose="020B0604020202020204" pitchFamily="34" charset="0"/>
              </a:rPr>
              <a:t>Maxi.Größe</a:t>
            </a:r>
            <a:r>
              <a:rPr lang="de-DE" sz="1000" b="1" dirty="0">
                <a:solidFill>
                  <a:prstClr val="black"/>
                </a:solidFill>
                <a:latin typeface="Arial" panose="020B0604020202020204" pitchFamily="34" charset="0"/>
                <a:cs typeface="Arial" panose="020B0604020202020204" pitchFamily="34" charset="0"/>
              </a:rPr>
              <a:t>.:   10 cm</a:t>
            </a:r>
          </a:p>
          <a:p>
            <a:pPr lvl="0" defTabSz="685800"/>
            <a:r>
              <a:rPr lang="de-DE" sz="1000" b="1" dirty="0">
                <a:solidFill>
                  <a:prstClr val="black"/>
                </a:solidFill>
                <a:latin typeface="Arial" panose="020B0604020202020204" pitchFamily="34" charset="0"/>
                <a:cs typeface="Arial" panose="020B0604020202020204" pitchFamily="34" charset="0"/>
              </a:rPr>
              <a:t>Leistung:         Hydraulik</a:t>
            </a:r>
            <a:endParaRPr lang="de-DE" sz="1000" dirty="0">
              <a:solidFill>
                <a:prstClr val="black"/>
              </a:solidFill>
            </a:endParaRPr>
          </a:p>
        </p:txBody>
      </p:sp>
      <p:sp>
        <p:nvSpPr>
          <p:cNvPr id="13" name="Rechteck 12">
            <a:extLst>
              <a:ext uri="{FF2B5EF4-FFF2-40B4-BE49-F238E27FC236}">
                <a16:creationId xmlns:a16="http://schemas.microsoft.com/office/drawing/2014/main" id="{31D6C296-D98A-4A97-900F-CC0C33812190}"/>
              </a:ext>
            </a:extLst>
          </p:cNvPr>
          <p:cNvSpPr/>
          <p:nvPr/>
        </p:nvSpPr>
        <p:spPr>
          <a:xfrm>
            <a:off x="1364475" y="6529725"/>
            <a:ext cx="3429000" cy="1323439"/>
          </a:xfrm>
          <a:prstGeom prst="rect">
            <a:avLst/>
          </a:prstGeom>
        </p:spPr>
        <p:txBody>
          <a:bodyPr>
            <a:spAutoFit/>
          </a:bodyPr>
          <a:lstStyle/>
          <a:p>
            <a:pPr lvl="0" defTabSz="685800"/>
            <a:r>
              <a:rPr lang="de-DE" sz="1000" dirty="0">
                <a:solidFill>
                  <a:srgbClr val="FF0000"/>
                </a:solidFill>
              </a:rPr>
              <a:t>Artikel - #: 9030300091</a:t>
            </a:r>
          </a:p>
          <a:p>
            <a:pPr lvl="0" defTabSz="685800"/>
            <a:r>
              <a:rPr lang="de-DE" sz="1000" b="1" u="sng" dirty="0">
                <a:solidFill>
                  <a:prstClr val="black"/>
                </a:solidFill>
                <a:latin typeface="Arial" panose="020B0604020202020204" pitchFamily="34" charset="0"/>
                <a:cs typeface="Arial" panose="020B0604020202020204" pitchFamily="34" charset="0"/>
              </a:rPr>
              <a:t>Pflasterreinigungsgerät</a:t>
            </a:r>
          </a:p>
          <a:p>
            <a:pPr lvl="0" defTabSz="685800"/>
            <a:r>
              <a:rPr lang="de-DE" sz="1000" b="1" u="sng" dirty="0" err="1">
                <a:solidFill>
                  <a:prstClr val="black"/>
                </a:solidFill>
                <a:latin typeface="Arial" panose="020B0604020202020204" pitchFamily="34" charset="0"/>
                <a:cs typeface="Arial" panose="020B0604020202020204" pitchFamily="34" charset="0"/>
              </a:rPr>
              <a:t>EasyClean</a:t>
            </a:r>
            <a:r>
              <a:rPr lang="de-DE" sz="1000" b="1" u="sng" dirty="0">
                <a:solidFill>
                  <a:prstClr val="black"/>
                </a:solidFill>
                <a:latin typeface="Arial" panose="020B0604020202020204" pitchFamily="34" charset="0"/>
                <a:cs typeface="Arial" panose="020B0604020202020204" pitchFamily="34" charset="0"/>
              </a:rPr>
              <a:t>. Honda GX160</a:t>
            </a:r>
            <a:endParaRPr lang="de-DE" sz="1000" b="1" dirty="0">
              <a:solidFill>
                <a:prstClr val="black"/>
              </a:solidFill>
              <a:latin typeface="Arial" panose="020B0604020202020204" pitchFamily="34" charset="0"/>
              <a:cs typeface="Arial" panose="020B0604020202020204" pitchFamily="34" charset="0"/>
            </a:endParaRPr>
          </a:p>
          <a:p>
            <a:pPr lvl="0" defTabSz="685800"/>
            <a:r>
              <a:rPr lang="de-DE" sz="1000" b="1" dirty="0">
                <a:solidFill>
                  <a:prstClr val="black"/>
                </a:solidFill>
                <a:latin typeface="Arial" panose="020B0604020202020204" pitchFamily="34" charset="0"/>
                <a:cs typeface="Arial" panose="020B0604020202020204" pitchFamily="34" charset="0"/>
              </a:rPr>
              <a:t>Motor:              Benzin</a:t>
            </a:r>
          </a:p>
          <a:p>
            <a:pPr lvl="0" defTabSz="685800"/>
            <a:r>
              <a:rPr lang="de-DE" sz="1000" b="1" dirty="0">
                <a:solidFill>
                  <a:prstClr val="black"/>
                </a:solidFill>
                <a:latin typeface="Arial" panose="020B0604020202020204" pitchFamily="34" charset="0"/>
                <a:cs typeface="Arial" panose="020B0604020202020204" pitchFamily="34" charset="0"/>
              </a:rPr>
              <a:t>Leistung:         5,5 PS</a:t>
            </a:r>
          </a:p>
          <a:p>
            <a:pPr lvl="0" defTabSz="685800"/>
            <a:r>
              <a:rPr lang="de-DE" sz="1000" b="1" dirty="0">
                <a:solidFill>
                  <a:prstClr val="black"/>
                </a:solidFill>
                <a:latin typeface="Arial" panose="020B0604020202020204" pitchFamily="34" charset="0"/>
                <a:cs typeface="Arial" panose="020B0604020202020204" pitchFamily="34" charset="0"/>
              </a:rPr>
              <a:t>Gewicht:          51 kg</a:t>
            </a:r>
          </a:p>
          <a:p>
            <a:pPr lvl="0" defTabSz="685800"/>
            <a:r>
              <a:rPr lang="de-DE" sz="1000" b="1" dirty="0">
                <a:solidFill>
                  <a:prstClr val="black"/>
                </a:solidFill>
                <a:latin typeface="Arial" panose="020B0604020202020204" pitchFamily="34" charset="0"/>
                <a:cs typeface="Arial" panose="020B0604020202020204" pitchFamily="34" charset="0"/>
              </a:rPr>
              <a:t>Arbeitsbreite:  600 mm</a:t>
            </a:r>
          </a:p>
          <a:p>
            <a:pPr lvl="0" defTabSz="685800"/>
            <a:r>
              <a:rPr lang="de-DE" sz="1000" b="1" dirty="0">
                <a:solidFill>
                  <a:prstClr val="black"/>
                </a:solidFill>
                <a:latin typeface="Arial" panose="020B0604020202020204" pitchFamily="34" charset="0"/>
                <a:cs typeface="Arial" panose="020B0604020202020204" pitchFamily="34" charset="0"/>
              </a:rPr>
              <a:t>Druck:              150 bar</a:t>
            </a:r>
            <a:endParaRPr lang="de-DE" dirty="0"/>
          </a:p>
        </p:txBody>
      </p:sp>
      <p:sp>
        <p:nvSpPr>
          <p:cNvPr id="16" name="Rechteck 15">
            <a:extLst>
              <a:ext uri="{FF2B5EF4-FFF2-40B4-BE49-F238E27FC236}">
                <a16:creationId xmlns:a16="http://schemas.microsoft.com/office/drawing/2014/main" id="{4866074C-7322-4A95-B117-991876B67495}"/>
              </a:ext>
            </a:extLst>
          </p:cNvPr>
          <p:cNvSpPr/>
          <p:nvPr/>
        </p:nvSpPr>
        <p:spPr>
          <a:xfrm>
            <a:off x="1329182" y="8076616"/>
            <a:ext cx="3429000" cy="553998"/>
          </a:xfrm>
          <a:prstGeom prst="rect">
            <a:avLst/>
          </a:prstGeom>
        </p:spPr>
        <p:txBody>
          <a:bodyPr>
            <a:spAutoFit/>
          </a:bodyPr>
          <a:lstStyle/>
          <a:p>
            <a:pPr lvl="0" defTabSz="685800"/>
            <a:r>
              <a:rPr lang="de-DE" sz="1000" b="1" u="sng" dirty="0">
                <a:solidFill>
                  <a:prstClr val="black"/>
                </a:solidFill>
                <a:latin typeface="Arial" panose="020B0604020202020204" pitchFamily="34" charset="0"/>
                <a:cs typeface="Arial" panose="020B0604020202020204" pitchFamily="34" charset="0"/>
              </a:rPr>
              <a:t>Ambratec </a:t>
            </a:r>
            <a:r>
              <a:rPr lang="de-DE" sz="1000" b="1" u="sng" dirty="0" err="1">
                <a:solidFill>
                  <a:prstClr val="black"/>
                </a:solidFill>
                <a:latin typeface="Arial" panose="020B0604020202020204" pitchFamily="34" charset="0"/>
                <a:cs typeface="Arial" panose="020B0604020202020204" pitchFamily="34" charset="0"/>
              </a:rPr>
              <a:t>Aquabase</a:t>
            </a:r>
            <a:r>
              <a:rPr lang="de-DE" sz="1000" b="1" u="sng" dirty="0">
                <a:solidFill>
                  <a:prstClr val="black"/>
                </a:solidFill>
                <a:latin typeface="Arial" panose="020B0604020202020204" pitchFamily="34" charset="0"/>
                <a:cs typeface="Arial" panose="020B0604020202020204" pitchFamily="34" charset="0"/>
              </a:rPr>
              <a:t> V </a:t>
            </a:r>
            <a:endParaRPr lang="de-DE" sz="1000" b="1" dirty="0">
              <a:solidFill>
                <a:prstClr val="black"/>
              </a:solidFill>
              <a:latin typeface="Arial" panose="020B0604020202020204" pitchFamily="34" charset="0"/>
              <a:cs typeface="Arial" panose="020B0604020202020204" pitchFamily="34" charset="0"/>
            </a:endParaRPr>
          </a:p>
          <a:p>
            <a:pPr lvl="0" defTabSz="685800"/>
            <a:r>
              <a:rPr lang="de-DE" sz="1000" b="1" dirty="0">
                <a:solidFill>
                  <a:prstClr val="black"/>
                </a:solidFill>
                <a:latin typeface="Arial" panose="020B0604020202020204" pitchFamily="34" charset="0"/>
                <a:cs typeface="Arial" panose="020B0604020202020204" pitchFamily="34" charset="0"/>
              </a:rPr>
              <a:t>Alkalisch Intensivreiniger</a:t>
            </a:r>
          </a:p>
          <a:p>
            <a:pPr lvl="0" defTabSz="685800"/>
            <a:r>
              <a:rPr lang="de-DE" sz="1000" b="1" dirty="0">
                <a:solidFill>
                  <a:prstClr val="black"/>
                </a:solidFill>
                <a:latin typeface="Arial" panose="020B0604020202020204" pitchFamily="34" charset="0"/>
                <a:cs typeface="Arial" panose="020B0604020202020204" pitchFamily="34" charset="0"/>
              </a:rPr>
              <a:t>1 </a:t>
            </a:r>
            <a:r>
              <a:rPr lang="de-DE" sz="1000" b="1" dirty="0" err="1">
                <a:solidFill>
                  <a:prstClr val="black"/>
                </a:solidFill>
                <a:latin typeface="Arial" panose="020B0604020202020204" pitchFamily="34" charset="0"/>
                <a:cs typeface="Arial" panose="020B0604020202020204" pitchFamily="34" charset="0"/>
              </a:rPr>
              <a:t>Ltr</a:t>
            </a:r>
            <a:r>
              <a:rPr lang="de-DE" sz="1000" b="1" dirty="0">
                <a:solidFill>
                  <a:prstClr val="black"/>
                </a:solidFill>
                <a:latin typeface="Arial" panose="020B0604020202020204" pitchFamily="34" charset="0"/>
                <a:cs typeface="Arial" panose="020B0604020202020204" pitchFamily="34" charset="0"/>
              </a:rPr>
              <a:t>.</a:t>
            </a:r>
          </a:p>
        </p:txBody>
      </p:sp>
      <p:sp>
        <p:nvSpPr>
          <p:cNvPr id="23" name="Textfeld 22">
            <a:extLst>
              <a:ext uri="{FF2B5EF4-FFF2-40B4-BE49-F238E27FC236}">
                <a16:creationId xmlns:a16="http://schemas.microsoft.com/office/drawing/2014/main" id="{2D85C8C6-484D-4610-A4AC-CDCEA257DADF}"/>
              </a:ext>
            </a:extLst>
          </p:cNvPr>
          <p:cNvSpPr txBox="1"/>
          <p:nvPr/>
        </p:nvSpPr>
        <p:spPr>
          <a:xfrm>
            <a:off x="6056113" y="2879654"/>
            <a:ext cx="85414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sp>
        <p:nvSpPr>
          <p:cNvPr id="25" name="Textfeld 24">
            <a:extLst>
              <a:ext uri="{FF2B5EF4-FFF2-40B4-BE49-F238E27FC236}">
                <a16:creationId xmlns:a16="http://schemas.microsoft.com/office/drawing/2014/main" id="{75B39217-B51E-4D91-A4D3-413186F042D3}"/>
              </a:ext>
            </a:extLst>
          </p:cNvPr>
          <p:cNvSpPr txBox="1"/>
          <p:nvPr/>
        </p:nvSpPr>
        <p:spPr>
          <a:xfrm>
            <a:off x="6046376" y="4081951"/>
            <a:ext cx="854142"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sp>
        <p:nvSpPr>
          <p:cNvPr id="19" name="Textfeld 18">
            <a:extLst>
              <a:ext uri="{FF2B5EF4-FFF2-40B4-BE49-F238E27FC236}">
                <a16:creationId xmlns:a16="http://schemas.microsoft.com/office/drawing/2014/main" id="{A2F4D26F-D5CB-1447-E363-2EC11B33BF99}"/>
              </a:ext>
            </a:extLst>
          </p:cNvPr>
          <p:cNvSpPr txBox="1"/>
          <p:nvPr/>
        </p:nvSpPr>
        <p:spPr>
          <a:xfrm>
            <a:off x="-3477409" y="1879908"/>
            <a:ext cx="3566160" cy="55399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srgbClr val="70AD47">
                    <a:lumMod val="60000"/>
                    <a:lumOff val="40000"/>
                  </a:srgbClr>
                </a:solidFill>
                <a:effectLst/>
                <a:uLnTx/>
                <a:uFillTx/>
                <a:latin typeface="Arial" panose="020B0604020202020204" pitchFamily="34" charset="0"/>
                <a:ea typeface="+mn-ea"/>
                <a:cs typeface="Arial" panose="020B0604020202020204" pitchFamily="34" charset="0"/>
              </a:rPr>
              <a:t>Gummimatte f. Akku Rüttler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srgbClr val="70AD47">
                    <a:lumMod val="60000"/>
                    <a:lumOff val="40000"/>
                  </a:srgbClr>
                </a:solidFill>
                <a:effectLst/>
                <a:uLnTx/>
                <a:uFillTx/>
                <a:latin typeface="Arial" panose="020B0604020202020204" pitchFamily="34" charset="0"/>
                <a:ea typeface="+mn-ea"/>
                <a:cs typeface="Arial" panose="020B0604020202020204" pitchFamily="34" charset="0"/>
              </a:rPr>
              <a:t>AP 1850 E</a:t>
            </a:r>
          </a:p>
        </p:txBody>
      </p:sp>
      <p:pic>
        <p:nvPicPr>
          <p:cNvPr id="7" name="Grafik 6">
            <a:extLst>
              <a:ext uri="{FF2B5EF4-FFF2-40B4-BE49-F238E27FC236}">
                <a16:creationId xmlns:a16="http://schemas.microsoft.com/office/drawing/2014/main" id="{CE5AC167-DA7C-D04F-7560-ADCD39B1812E}"/>
              </a:ext>
            </a:extLst>
          </p:cNvPr>
          <p:cNvPicPr>
            <a:picLocks noChangeAspect="1"/>
          </p:cNvPicPr>
          <p:nvPr/>
        </p:nvPicPr>
        <p:blipFill>
          <a:blip r:embed="rId7"/>
          <a:stretch>
            <a:fillRect/>
          </a:stretch>
        </p:blipFill>
        <p:spPr>
          <a:xfrm>
            <a:off x="6394664" y="0"/>
            <a:ext cx="463336" cy="475529"/>
          </a:xfrm>
          <a:prstGeom prst="rect">
            <a:avLst/>
          </a:prstGeom>
        </p:spPr>
      </p:pic>
      <p:sp>
        <p:nvSpPr>
          <p:cNvPr id="20" name="Textfeld 19">
            <a:extLst>
              <a:ext uri="{FF2B5EF4-FFF2-40B4-BE49-F238E27FC236}">
                <a16:creationId xmlns:a16="http://schemas.microsoft.com/office/drawing/2014/main" id="{0C0E95D4-0641-1910-D18B-873ADB26FA01}"/>
              </a:ext>
            </a:extLst>
          </p:cNvPr>
          <p:cNvSpPr txBox="1"/>
          <p:nvPr/>
        </p:nvSpPr>
        <p:spPr>
          <a:xfrm>
            <a:off x="-5267194" y="3920471"/>
            <a:ext cx="1396652"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110,- €</a:t>
            </a:r>
          </a:p>
        </p:txBody>
      </p:sp>
    </p:spTree>
    <p:extLst>
      <p:ext uri="{BB962C8B-B14F-4D97-AF65-F5344CB8AC3E}">
        <p14:creationId xmlns:p14="http://schemas.microsoft.com/office/powerpoint/2010/main" val="2947448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Tabelle 45"/>
          <p:cNvGraphicFramePr>
            <a:graphicFrameLocks noGrp="1"/>
          </p:cNvGraphicFramePr>
          <p:nvPr>
            <p:extLst>
              <p:ext uri="{D42A27DB-BD31-4B8C-83A1-F6EECF244321}">
                <p14:modId xmlns:p14="http://schemas.microsoft.com/office/powerpoint/2010/main" val="3311145319"/>
              </p:ext>
            </p:extLst>
          </p:nvPr>
        </p:nvGraphicFramePr>
        <p:xfrm>
          <a:off x="-45924" y="514043"/>
          <a:ext cx="6895874" cy="8503697"/>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27924">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0221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9030300100</a:t>
                      </a:r>
                    </a:p>
                    <a:p>
                      <a:pPr lvl="0"/>
                      <a:r>
                        <a:rPr lang="de-DE" sz="1100" b="1" u="sng" dirty="0">
                          <a:solidFill>
                            <a:prstClr val="black"/>
                          </a:solidFill>
                          <a:latin typeface="Arial" panose="020B0604020202020204" pitchFamily="34" charset="0"/>
                          <a:cs typeface="Arial" panose="020B0604020202020204" pitchFamily="34" charset="0"/>
                        </a:rPr>
                        <a:t>Probst - </a:t>
                      </a:r>
                      <a:r>
                        <a:rPr lang="de-DE" sz="1100" b="1" u="sng" dirty="0" err="1">
                          <a:solidFill>
                            <a:prstClr val="black"/>
                          </a:solidFill>
                          <a:latin typeface="Arial" panose="020B0604020202020204" pitchFamily="34" charset="0"/>
                          <a:cs typeface="Arial" panose="020B0604020202020204" pitchFamily="34" charset="0"/>
                        </a:rPr>
                        <a:t>Speedy</a:t>
                      </a:r>
                      <a:r>
                        <a:rPr lang="de-DE" sz="1100" b="1" u="sng" dirty="0">
                          <a:solidFill>
                            <a:prstClr val="black"/>
                          </a:solidFill>
                          <a:latin typeface="Arial" panose="020B0604020202020204" pitchFamily="34" charset="0"/>
                          <a:cs typeface="Arial" panose="020B0604020202020204" pitchFamily="34" charset="0"/>
                        </a:rPr>
                        <a:t> Vakuum – </a:t>
                      </a:r>
                    </a:p>
                    <a:p>
                      <a:pPr lvl="0"/>
                      <a:r>
                        <a:rPr lang="de-DE" sz="1100" b="1" u="sng" dirty="0" err="1">
                          <a:solidFill>
                            <a:prstClr val="black"/>
                          </a:solidFill>
                          <a:latin typeface="Arial" panose="020B0604020202020204" pitchFamily="34" charset="0"/>
                          <a:cs typeface="Arial" panose="020B0604020202020204" pitchFamily="34" charset="0"/>
                        </a:rPr>
                        <a:t>Handverlegegerät</a:t>
                      </a:r>
                      <a:endParaRPr lang="de-DE" sz="1100" b="1" u="sng" dirty="0">
                        <a:solidFill>
                          <a:prstClr val="black"/>
                        </a:solidFill>
                        <a:latin typeface="Arial" panose="020B0604020202020204" pitchFamily="34" charset="0"/>
                        <a:cs typeface="Arial" panose="020B0604020202020204" pitchFamily="34" charset="0"/>
                      </a:endParaRPr>
                    </a:p>
                    <a:p>
                      <a:pPr lvl="0"/>
                      <a:r>
                        <a:rPr lang="de-DE" sz="1100" b="1" u="sng" dirty="0">
                          <a:solidFill>
                            <a:prstClr val="black"/>
                          </a:solidFill>
                          <a:latin typeface="Arial" panose="020B0604020202020204" pitchFamily="34" charset="0"/>
                          <a:cs typeface="Arial" panose="020B0604020202020204" pitchFamily="34" charset="0"/>
                        </a:rPr>
                        <a:t>VS-140/200 </a:t>
                      </a:r>
                    </a:p>
                    <a:p>
                      <a:pPr lvl="0"/>
                      <a:r>
                        <a:rPr lang="de-DE" sz="900" dirty="0">
                          <a:solidFill>
                            <a:prstClr val="black"/>
                          </a:solidFill>
                          <a:latin typeface="Arial" panose="020B0604020202020204" pitchFamily="34" charset="0"/>
                          <a:cs typeface="Arial" panose="020B0604020202020204" pitchFamily="34" charset="0"/>
                        </a:rPr>
                        <a:t>Tragfähigkeit (kg): max. 200</a:t>
                      </a:r>
                    </a:p>
                    <a:p>
                      <a:pPr lvl="0"/>
                      <a:r>
                        <a:rPr lang="de-DE" sz="900" dirty="0">
                          <a:solidFill>
                            <a:prstClr val="black"/>
                          </a:solidFill>
                          <a:latin typeface="Arial" panose="020B0604020202020204" pitchFamily="34" charset="0"/>
                          <a:cs typeface="Arial" panose="020B0604020202020204" pitchFamily="34" charset="0"/>
                        </a:rPr>
                        <a:t>Eigengewicht (kg): 20</a:t>
                      </a:r>
                    </a:p>
                    <a:p>
                      <a:pPr lvl="0">
                        <a:lnSpc>
                          <a:spcPct val="150000"/>
                        </a:lnSpc>
                      </a:pPr>
                      <a:r>
                        <a:rPr lang="de-DE" sz="1100" b="1" dirty="0">
                          <a:solidFill>
                            <a:prstClr val="black"/>
                          </a:solidFill>
                          <a:latin typeface="Arial" panose="020B0604020202020204" pitchFamily="34" charset="0"/>
                          <a:cs typeface="Arial" panose="020B0604020202020204" pitchFamily="34" charset="0"/>
                        </a:rPr>
                        <a:t>*mit 100kg Saugplatte*</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55,00€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0221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dirty="0">
                        <a:solidFill>
                          <a:srgbClr val="FF0000"/>
                        </a:solidFill>
                      </a:endParaRPr>
                    </a:p>
                    <a:p>
                      <a:pPr lvl="0"/>
                      <a:endParaRPr lang="de-DE" sz="1000" dirty="0">
                        <a:solidFill>
                          <a:srgbClr val="FF0000"/>
                        </a:solidFill>
                      </a:endParaRPr>
                    </a:p>
                    <a:p>
                      <a:pPr lvl="0"/>
                      <a:r>
                        <a:rPr lang="de-DE" sz="1000" dirty="0">
                          <a:solidFill>
                            <a:srgbClr val="FF0000"/>
                          </a:solidFill>
                        </a:rPr>
                        <a:t>Artikel - #: 9030300101</a:t>
                      </a:r>
                    </a:p>
                    <a:p>
                      <a:pPr lvl="0"/>
                      <a:r>
                        <a:rPr lang="de-DE" sz="1100" b="1" u="sng" dirty="0">
                          <a:solidFill>
                            <a:prstClr val="black"/>
                          </a:solidFill>
                          <a:latin typeface="Arial" panose="020B0604020202020204" pitchFamily="34" charset="0"/>
                          <a:cs typeface="Arial" panose="020B0604020202020204" pitchFamily="34" charset="0"/>
                        </a:rPr>
                        <a:t>Saugplatte 200kg für </a:t>
                      </a:r>
                      <a:r>
                        <a:rPr lang="de-DE" sz="1100" b="1" u="sng" dirty="0" err="1">
                          <a:solidFill>
                            <a:prstClr val="black"/>
                          </a:solidFill>
                          <a:latin typeface="Arial" panose="020B0604020202020204" pitchFamily="34" charset="0"/>
                          <a:cs typeface="Arial" panose="020B0604020202020204" pitchFamily="34" charset="0"/>
                        </a:rPr>
                        <a:t>Speedy</a:t>
                      </a:r>
                      <a:r>
                        <a:rPr lang="de-DE" sz="1100" b="1" u="sng" dirty="0">
                          <a:solidFill>
                            <a:prstClr val="black"/>
                          </a:solidFill>
                          <a:latin typeface="Arial" panose="020B0604020202020204" pitchFamily="34" charset="0"/>
                          <a:cs typeface="Arial" panose="020B0604020202020204" pitchFamily="34" charset="0"/>
                        </a:rPr>
                        <a:t> Vakuum-</a:t>
                      </a:r>
                      <a:r>
                        <a:rPr lang="de-DE" sz="1100" b="1" u="sng" dirty="0" err="1">
                          <a:solidFill>
                            <a:prstClr val="black"/>
                          </a:solidFill>
                          <a:latin typeface="Arial" panose="020B0604020202020204" pitchFamily="34" charset="0"/>
                          <a:cs typeface="Arial" panose="020B0604020202020204" pitchFamily="34" charset="0"/>
                        </a:rPr>
                        <a:t>Handverlegegerät</a:t>
                      </a:r>
                      <a:r>
                        <a:rPr lang="de-DE" sz="1100" b="1" u="sng" dirty="0">
                          <a:solidFill>
                            <a:prstClr val="black"/>
                          </a:solidFill>
                          <a:latin typeface="Arial" panose="020B0604020202020204" pitchFamily="34" charset="0"/>
                          <a:cs typeface="Arial" panose="020B0604020202020204" pitchFamily="34" charset="0"/>
                        </a:rPr>
                        <a:t> </a:t>
                      </a:r>
                      <a:endParaRPr lang="de-DE" sz="1000" b="1"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15,00€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0221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9030300055</a:t>
                      </a:r>
                    </a:p>
                    <a:p>
                      <a:pPr lvl="0"/>
                      <a:r>
                        <a:rPr lang="de-DE" sz="1100" b="1" u="sng" dirty="0">
                          <a:solidFill>
                            <a:prstClr val="black"/>
                          </a:solidFill>
                          <a:latin typeface="Arial" panose="020B0604020202020204" pitchFamily="34" charset="0"/>
                          <a:cs typeface="Arial" panose="020B0604020202020204" pitchFamily="34" charset="0"/>
                        </a:rPr>
                        <a:t>Wacker Abbruchhammer</a:t>
                      </a:r>
                      <a:endParaRPr lang="de-DE" sz="1100" b="1" dirty="0">
                        <a:solidFill>
                          <a:prstClr val="black"/>
                        </a:solidFill>
                        <a:latin typeface="Arial" panose="020B0604020202020204" pitchFamily="34" charset="0"/>
                        <a:cs typeface="Arial" panose="020B0604020202020204" pitchFamily="34" charset="0"/>
                      </a:endParaRPr>
                    </a:p>
                    <a:p>
                      <a:pPr lvl="0"/>
                      <a:r>
                        <a:rPr lang="de-DE" sz="1100" b="1" u="sng" dirty="0" err="1">
                          <a:solidFill>
                            <a:prstClr val="black"/>
                          </a:solidFill>
                          <a:latin typeface="Arial" panose="020B0604020202020204" pitchFamily="34" charset="0"/>
                          <a:cs typeface="Arial" panose="020B0604020202020204" pitchFamily="34" charset="0"/>
                        </a:rPr>
                        <a:t>Breaker</a:t>
                      </a:r>
                      <a:r>
                        <a:rPr lang="de-DE" sz="1100" b="1" u="sng" dirty="0">
                          <a:solidFill>
                            <a:prstClr val="black"/>
                          </a:solidFill>
                          <a:latin typeface="Arial" panose="020B0604020202020204" pitchFamily="34" charset="0"/>
                          <a:cs typeface="Arial" panose="020B0604020202020204" pitchFamily="34" charset="0"/>
                        </a:rPr>
                        <a:t> EH 6 M</a:t>
                      </a:r>
                    </a:p>
                    <a:p>
                      <a:pPr lvl="0"/>
                      <a:r>
                        <a:rPr lang="de-DE" sz="1000" b="1" dirty="0">
                          <a:solidFill>
                            <a:prstClr val="black"/>
                          </a:solidFill>
                          <a:latin typeface="Arial" panose="020B0604020202020204" pitchFamily="34" charset="0"/>
                          <a:cs typeface="Arial" panose="020B0604020202020204" pitchFamily="34" charset="0"/>
                        </a:rPr>
                        <a:t>Meisel:	SDS-Plus</a:t>
                      </a:r>
                    </a:p>
                    <a:p>
                      <a:pPr lvl="0"/>
                      <a:r>
                        <a:rPr lang="de-DE" sz="1000" b="1" dirty="0">
                          <a:solidFill>
                            <a:prstClr val="black"/>
                          </a:solidFill>
                          <a:latin typeface="Arial" panose="020B0604020202020204" pitchFamily="34" charset="0"/>
                          <a:cs typeface="Arial" panose="020B0604020202020204" pitchFamily="34" charset="0"/>
                        </a:rPr>
                        <a:t>Gewicht:	7,1 kg</a:t>
                      </a:r>
                    </a:p>
                    <a:p>
                      <a:pPr lvl="0"/>
                      <a:r>
                        <a:rPr lang="de-DE" sz="1000" b="1" dirty="0">
                          <a:solidFill>
                            <a:prstClr val="black"/>
                          </a:solidFill>
                          <a:latin typeface="Arial" panose="020B0604020202020204" pitchFamily="34" charset="0"/>
                          <a:cs typeface="Arial" panose="020B0604020202020204" pitchFamily="34" charset="0"/>
                        </a:rPr>
                        <a:t>Leistung:	230 Watt</a:t>
                      </a:r>
                    </a:p>
                    <a:p>
                      <a:pPr lvl="0"/>
                      <a:endParaRPr lang="de-DE" sz="1000" b="1" dirty="0">
                        <a:solidFill>
                          <a:prstClr val="black"/>
                        </a:solidFill>
                        <a:latin typeface="Arial" panose="020B0604020202020204" pitchFamily="34" charset="0"/>
                        <a:cs typeface="Arial" panose="020B0604020202020204" pitchFamily="34" charset="0"/>
                      </a:endParaRPr>
                    </a:p>
                    <a:p>
                      <a:pPr lvl="0"/>
                      <a:r>
                        <a:rPr lang="de-DE" sz="1000" b="1" dirty="0">
                          <a:solidFill>
                            <a:prstClr val="black"/>
                          </a:solidFill>
                          <a:latin typeface="Arial" panose="020B0604020202020204" pitchFamily="34" charset="0"/>
                          <a:cs typeface="Arial" panose="020B0604020202020204" pitchFamily="34" charset="0"/>
                        </a:rPr>
                        <a:t>* Ohne Meisel *</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20,-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0221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9030300058</a:t>
                      </a:r>
                    </a:p>
                    <a:p>
                      <a:pPr lvl="0"/>
                      <a:r>
                        <a:rPr lang="de-DE" sz="1100" b="1" u="sng" dirty="0" err="1">
                          <a:solidFill>
                            <a:prstClr val="black"/>
                          </a:solidFill>
                          <a:latin typeface="Arial" panose="020B0604020202020204" pitchFamily="34" charset="0"/>
                          <a:cs typeface="Arial" panose="020B0604020202020204" pitchFamily="34" charset="0"/>
                        </a:rPr>
                        <a:t>Dewalt</a:t>
                      </a:r>
                      <a:r>
                        <a:rPr lang="de-DE" sz="1100" b="1" u="sng" dirty="0">
                          <a:solidFill>
                            <a:prstClr val="black"/>
                          </a:solidFill>
                          <a:latin typeface="Arial" panose="020B0604020202020204" pitchFamily="34" charset="0"/>
                          <a:cs typeface="Arial" panose="020B0604020202020204" pitchFamily="34" charset="0"/>
                        </a:rPr>
                        <a:t> Abbruchhammer</a:t>
                      </a:r>
                      <a:endParaRPr lang="de-DE" sz="1100" b="1" dirty="0">
                        <a:solidFill>
                          <a:prstClr val="black"/>
                        </a:solidFill>
                        <a:latin typeface="Arial" panose="020B0604020202020204" pitchFamily="34" charset="0"/>
                        <a:cs typeface="Arial" panose="020B0604020202020204" pitchFamily="34" charset="0"/>
                      </a:endParaRPr>
                    </a:p>
                    <a:p>
                      <a:pPr lvl="0"/>
                      <a:r>
                        <a:rPr lang="de-DE" sz="1000" b="1" u="sng" dirty="0">
                          <a:solidFill>
                            <a:prstClr val="black"/>
                          </a:solidFill>
                          <a:latin typeface="Arial" panose="020B0604020202020204" pitchFamily="34" charset="0"/>
                          <a:cs typeface="Arial" panose="020B0604020202020204" pitchFamily="34" charset="0"/>
                        </a:rPr>
                        <a:t>D 25941 K</a:t>
                      </a:r>
                    </a:p>
                    <a:p>
                      <a:pPr lvl="0"/>
                      <a:r>
                        <a:rPr lang="de-DE" sz="1000" b="1" dirty="0">
                          <a:solidFill>
                            <a:prstClr val="black"/>
                          </a:solidFill>
                          <a:latin typeface="Arial" panose="020B0604020202020204" pitchFamily="34" charset="0"/>
                          <a:cs typeface="Arial" panose="020B0604020202020204" pitchFamily="34" charset="0"/>
                        </a:rPr>
                        <a:t>Meisel:	Sechskant	</a:t>
                      </a:r>
                    </a:p>
                    <a:p>
                      <a:pPr lvl="0"/>
                      <a:r>
                        <a:rPr lang="de-DE" sz="1000" b="1" dirty="0">
                          <a:solidFill>
                            <a:prstClr val="black"/>
                          </a:solidFill>
                          <a:latin typeface="Arial" panose="020B0604020202020204" pitchFamily="34" charset="0"/>
                          <a:cs typeface="Arial" panose="020B0604020202020204" pitchFamily="34" charset="0"/>
                        </a:rPr>
                        <a:t>Gewicht:	13,8 kg	</a:t>
                      </a:r>
                    </a:p>
                    <a:p>
                      <a:pPr lvl="0"/>
                      <a:r>
                        <a:rPr lang="de-DE" sz="1000" b="1" dirty="0">
                          <a:solidFill>
                            <a:prstClr val="black"/>
                          </a:solidFill>
                          <a:latin typeface="Arial" panose="020B0604020202020204" pitchFamily="34" charset="0"/>
                          <a:cs typeface="Arial" panose="020B0604020202020204" pitchFamily="34" charset="0"/>
                        </a:rPr>
                        <a:t>Leistung:	230 Watt</a:t>
                      </a:r>
                    </a:p>
                    <a:p>
                      <a:pPr lvl="0"/>
                      <a:endParaRPr lang="de-DE" sz="1000" b="1" dirty="0">
                        <a:solidFill>
                          <a:prstClr val="black"/>
                        </a:solidFill>
                        <a:latin typeface="Arial" panose="020B0604020202020204" pitchFamily="34" charset="0"/>
                        <a:cs typeface="Arial" panose="020B0604020202020204" pitchFamily="34" charset="0"/>
                      </a:endParaRPr>
                    </a:p>
                    <a:p>
                      <a:pPr lvl="0"/>
                      <a:r>
                        <a:rPr lang="de-DE" sz="1000" b="1" dirty="0">
                          <a:solidFill>
                            <a:prstClr val="black"/>
                          </a:solidFill>
                          <a:latin typeface="Arial" panose="020B0604020202020204" pitchFamily="34" charset="0"/>
                          <a:cs typeface="Arial" panose="020B0604020202020204" pitchFamily="34" charset="0"/>
                        </a:rPr>
                        <a:t>* Ohne Meisel *</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20,-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421011">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9030300002</a:t>
                      </a:r>
                    </a:p>
                    <a:p>
                      <a:pPr lvl="0"/>
                      <a:r>
                        <a:rPr lang="de-DE" sz="1100" b="1" u="sng" dirty="0">
                          <a:solidFill>
                            <a:prstClr val="black"/>
                          </a:solidFill>
                          <a:latin typeface="Arial" panose="020B0604020202020204" pitchFamily="34" charset="0"/>
                          <a:cs typeface="Arial" panose="020B0604020202020204" pitchFamily="34" charset="0"/>
                        </a:rPr>
                        <a:t>Milwaukee </a:t>
                      </a:r>
                    </a:p>
                    <a:p>
                      <a:pPr lvl="0"/>
                      <a:r>
                        <a:rPr lang="de-DE" sz="1100" b="1" u="sng" dirty="0">
                          <a:solidFill>
                            <a:prstClr val="black"/>
                          </a:solidFill>
                          <a:latin typeface="Arial" panose="020B0604020202020204" pitchFamily="34" charset="0"/>
                          <a:cs typeface="Arial" panose="020B0604020202020204" pitchFamily="34" charset="0"/>
                        </a:rPr>
                        <a:t>Abbruchhammer </a:t>
                      </a:r>
                      <a:r>
                        <a:rPr lang="de-DE" sz="1000" b="1" u="sng" dirty="0">
                          <a:solidFill>
                            <a:prstClr val="black"/>
                          </a:solidFill>
                          <a:latin typeface="Arial" panose="020B0604020202020204" pitchFamily="34" charset="0"/>
                          <a:cs typeface="Arial" panose="020B0604020202020204" pitchFamily="34" charset="0"/>
                        </a:rPr>
                        <a:t>D 25980</a:t>
                      </a:r>
                      <a:endParaRPr lang="de-DE" sz="1000" b="1" dirty="0">
                        <a:solidFill>
                          <a:prstClr val="black"/>
                        </a:solidFill>
                        <a:latin typeface="Arial" panose="020B0604020202020204" pitchFamily="34" charset="0"/>
                        <a:cs typeface="Arial" panose="020B0604020202020204" pitchFamily="34" charset="0"/>
                      </a:endParaRPr>
                    </a:p>
                    <a:p>
                      <a:pPr lvl="0"/>
                      <a:r>
                        <a:rPr lang="de-DE" sz="1000" b="1" dirty="0">
                          <a:solidFill>
                            <a:prstClr val="black"/>
                          </a:solidFill>
                          <a:latin typeface="Arial" panose="020B0604020202020204" pitchFamily="34" charset="0"/>
                          <a:cs typeface="Arial" panose="020B0604020202020204" pitchFamily="34" charset="0"/>
                        </a:rPr>
                        <a:t>Meisel:	Sechskant	</a:t>
                      </a:r>
                    </a:p>
                    <a:p>
                      <a:pPr lvl="0"/>
                      <a:r>
                        <a:rPr lang="de-DE" sz="1000" b="1" dirty="0">
                          <a:solidFill>
                            <a:prstClr val="black"/>
                          </a:solidFill>
                          <a:latin typeface="Arial" panose="020B0604020202020204" pitchFamily="34" charset="0"/>
                          <a:cs typeface="Arial" panose="020B0604020202020204" pitchFamily="34" charset="0"/>
                        </a:rPr>
                        <a:t>Gewicht:	31 kg</a:t>
                      </a:r>
                    </a:p>
                    <a:p>
                      <a:pPr lvl="0"/>
                      <a:r>
                        <a:rPr lang="de-DE" sz="1000" b="1" dirty="0">
                          <a:solidFill>
                            <a:prstClr val="black"/>
                          </a:solidFill>
                          <a:latin typeface="Arial" panose="020B0604020202020204" pitchFamily="34" charset="0"/>
                          <a:cs typeface="Arial" panose="020B0604020202020204" pitchFamily="34" charset="0"/>
                        </a:rPr>
                        <a:t>Leistung:	2.100 Watt</a:t>
                      </a:r>
                    </a:p>
                    <a:p>
                      <a:pPr lvl="0"/>
                      <a:endParaRPr lang="de-DE" sz="1000" b="1" dirty="0">
                        <a:solidFill>
                          <a:prstClr val="black"/>
                        </a:solidFill>
                        <a:latin typeface="Arial" panose="020B0604020202020204" pitchFamily="34" charset="0"/>
                        <a:cs typeface="Arial" panose="020B0604020202020204" pitchFamily="34" charset="0"/>
                      </a:endParaRPr>
                    </a:p>
                    <a:p>
                      <a:pPr lvl="0"/>
                      <a:r>
                        <a:rPr lang="de-DE" sz="1000" b="1" dirty="0">
                          <a:solidFill>
                            <a:prstClr val="black"/>
                          </a:solidFill>
                          <a:latin typeface="Arial" panose="020B0604020202020204" pitchFamily="34" charset="0"/>
                          <a:cs typeface="Arial" panose="020B0604020202020204" pitchFamily="34" charset="0"/>
                        </a:rPr>
                        <a:t>* Ohne Meisel *</a:t>
                      </a:r>
                    </a:p>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30,-</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45,-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0221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pic>
        <p:nvPicPr>
          <p:cNvPr id="2" name="Grafik 1"/>
          <p:cNvPicPr>
            <a:picLocks noChangeAspect="1"/>
          </p:cNvPicPr>
          <p:nvPr/>
        </p:nvPicPr>
        <p:blipFill rotWithShape="1">
          <a:blip r:embed="rId2"/>
          <a:srcRect l="9803" t="25391" r="9284" b="25610"/>
          <a:stretch/>
        </p:blipFill>
        <p:spPr>
          <a:xfrm>
            <a:off x="3129" y="5254625"/>
            <a:ext cx="1377246" cy="834031"/>
          </a:xfrm>
          <a:prstGeom prst="rect">
            <a:avLst/>
          </a:prstGeom>
        </p:spPr>
      </p:pic>
      <p:pic>
        <p:nvPicPr>
          <p:cNvPr id="30" name="Grafik 29">
            <a:extLst>
              <a:ext uri="{FF2B5EF4-FFF2-40B4-BE49-F238E27FC236}">
                <a16:creationId xmlns:a16="http://schemas.microsoft.com/office/drawing/2014/main" id="{F1948E7D-DE6A-4C10-A163-FC23B21E1098}"/>
              </a:ext>
            </a:extLst>
          </p:cNvPr>
          <p:cNvPicPr>
            <a:picLocks noChangeAspect="1"/>
          </p:cNvPicPr>
          <p:nvPr/>
        </p:nvPicPr>
        <p:blipFill rotWithShape="1">
          <a:blip r:embed="rId3"/>
          <a:srcRect l="24496" t="16623" r="25719" b="17091"/>
          <a:stretch/>
        </p:blipFill>
        <p:spPr>
          <a:xfrm>
            <a:off x="122231" y="6360904"/>
            <a:ext cx="1073150" cy="1428857"/>
          </a:xfrm>
          <a:prstGeom prst="rect">
            <a:avLst/>
          </a:prstGeom>
        </p:spPr>
      </p:pic>
      <p:sp>
        <p:nvSpPr>
          <p:cNvPr id="5" name="Rechteck 4"/>
          <p:cNvSpPr/>
          <p:nvPr/>
        </p:nvSpPr>
        <p:spPr>
          <a:xfrm>
            <a:off x="-100209" y="0"/>
            <a:ext cx="6858000"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0" y="9462717"/>
            <a:ext cx="6858000"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bg1"/>
                </a:solidFill>
                <a:latin typeface="Arial" panose="020B0604020202020204" pitchFamily="34" charset="0"/>
                <a:cs typeface="Arial" panose="020B0604020202020204" pitchFamily="34" charset="0"/>
              </a:rPr>
              <a:t>Tel.: 06302 – 92 10 0 </a:t>
            </a:r>
          </a:p>
        </p:txBody>
      </p:sp>
      <p:sp>
        <p:nvSpPr>
          <p:cNvPr id="7" name="Textfeld 6"/>
          <p:cNvSpPr txBox="1"/>
          <p:nvPr/>
        </p:nvSpPr>
        <p:spPr>
          <a:xfrm>
            <a:off x="15034" y="-14737"/>
            <a:ext cx="5990758"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Vakuumverlegung / Abbruchhämmer</a:t>
            </a:r>
          </a:p>
        </p:txBody>
      </p:sp>
      <p:pic>
        <p:nvPicPr>
          <p:cNvPr id="4" name="Grafik 3"/>
          <p:cNvPicPr>
            <a:picLocks noChangeAspect="1"/>
          </p:cNvPicPr>
          <p:nvPr/>
        </p:nvPicPr>
        <p:blipFill>
          <a:blip r:embed="rId4"/>
          <a:stretch>
            <a:fillRect/>
          </a:stretch>
        </p:blipFill>
        <p:spPr>
          <a:xfrm rot="10800000">
            <a:off x="382" y="3800392"/>
            <a:ext cx="1390760" cy="1043071"/>
          </a:xfrm>
          <a:prstGeom prst="rect">
            <a:avLst/>
          </a:prstGeom>
        </p:spPr>
      </p:pic>
      <p:sp>
        <p:nvSpPr>
          <p:cNvPr id="43" name="Rechteck 42"/>
          <p:cNvSpPr/>
          <p:nvPr/>
        </p:nvSpPr>
        <p:spPr>
          <a:xfrm>
            <a:off x="3431159" y="9138452"/>
            <a:ext cx="3425361" cy="323165"/>
          </a:xfrm>
          <a:prstGeom prst="rect">
            <a:avLst/>
          </a:prstGeom>
        </p:spPr>
        <p:txBody>
          <a:bodyPr wrap="none">
            <a:spAutoFit/>
          </a:bodyPr>
          <a:lstStyle/>
          <a:p>
            <a:pPr algn="r"/>
            <a:r>
              <a:rPr lang="de-DE" sz="1500" b="1" dirty="0"/>
              <a:t>alle Preise sind Abholpreise zzgl. MwSt. !</a:t>
            </a:r>
          </a:p>
        </p:txBody>
      </p:sp>
      <p:pic>
        <p:nvPicPr>
          <p:cNvPr id="31" name="Grafik 30"/>
          <p:cNvPicPr>
            <a:picLocks noChangeAspect="1"/>
          </p:cNvPicPr>
          <p:nvPr/>
        </p:nvPicPr>
        <p:blipFill>
          <a:blip r:embed="rId5"/>
          <a:stretch>
            <a:fillRect/>
          </a:stretch>
        </p:blipFill>
        <p:spPr>
          <a:xfrm>
            <a:off x="80737" y="1086360"/>
            <a:ext cx="1360788" cy="1020591"/>
          </a:xfrm>
          <a:prstGeom prst="rect">
            <a:avLst/>
          </a:prstGeom>
        </p:spPr>
      </p:pic>
      <p:pic>
        <p:nvPicPr>
          <p:cNvPr id="33" name="Grafik 32"/>
          <p:cNvPicPr>
            <a:picLocks noChangeAspect="1"/>
          </p:cNvPicPr>
          <p:nvPr/>
        </p:nvPicPr>
        <p:blipFill rotWithShape="1">
          <a:blip r:embed="rId6">
            <a:extLst>
              <a:ext uri="{28A0092B-C50C-407E-A947-70E740481C1C}">
                <a14:useLocalDpi xmlns:a14="http://schemas.microsoft.com/office/drawing/2010/main" val="0"/>
              </a:ext>
            </a:extLst>
          </a:blip>
          <a:srcRect l="10687" t="34265" r="7253" b="26231"/>
          <a:stretch/>
        </p:blipFill>
        <p:spPr>
          <a:xfrm>
            <a:off x="0" y="2702911"/>
            <a:ext cx="1391046" cy="503149"/>
          </a:xfrm>
          <a:prstGeom prst="rect">
            <a:avLst/>
          </a:prstGeom>
        </p:spPr>
      </p:pic>
      <p:sp>
        <p:nvSpPr>
          <p:cNvPr id="16" name="Textfeld 15"/>
          <p:cNvSpPr txBox="1"/>
          <p:nvPr/>
        </p:nvSpPr>
        <p:spPr>
          <a:xfrm>
            <a:off x="0" y="9532225"/>
            <a:ext cx="574675" cy="261610"/>
          </a:xfrm>
          <a:prstGeom prst="rect">
            <a:avLst/>
          </a:prstGeom>
          <a:noFill/>
        </p:spPr>
        <p:txBody>
          <a:bodyPr wrap="square" rtlCol="0">
            <a:spAutoFit/>
          </a:bodyPr>
          <a:lstStyle/>
          <a:p>
            <a:r>
              <a:rPr lang="de-DE" sz="1100" dirty="0">
                <a:solidFill>
                  <a:schemeClr val="bg1"/>
                </a:solidFill>
              </a:rPr>
              <a:t>Seite 7</a:t>
            </a:r>
          </a:p>
        </p:txBody>
      </p:sp>
      <p:pic>
        <p:nvPicPr>
          <p:cNvPr id="9" name="Grafik 8">
            <a:extLst>
              <a:ext uri="{FF2B5EF4-FFF2-40B4-BE49-F238E27FC236}">
                <a16:creationId xmlns:a16="http://schemas.microsoft.com/office/drawing/2014/main" id="{CD9DCFEA-5AC2-CAE0-38F9-DDA5C3E3E6D9}"/>
              </a:ext>
            </a:extLst>
          </p:cNvPr>
          <p:cNvPicPr>
            <a:picLocks noChangeAspect="1"/>
          </p:cNvPicPr>
          <p:nvPr/>
        </p:nvPicPr>
        <p:blipFill>
          <a:blip r:embed="rId7"/>
          <a:stretch>
            <a:fillRect/>
          </a:stretch>
        </p:blipFill>
        <p:spPr>
          <a:xfrm>
            <a:off x="6394664" y="0"/>
            <a:ext cx="463336" cy="475529"/>
          </a:xfrm>
          <a:prstGeom prst="rect">
            <a:avLst/>
          </a:prstGeom>
        </p:spPr>
      </p:pic>
    </p:spTree>
    <p:extLst>
      <p:ext uri="{BB962C8B-B14F-4D97-AF65-F5344CB8AC3E}">
        <p14:creationId xmlns:p14="http://schemas.microsoft.com/office/powerpoint/2010/main" val="967111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Tabelle 56"/>
          <p:cNvGraphicFramePr>
            <a:graphicFrameLocks noGrp="1"/>
          </p:cNvGraphicFramePr>
          <p:nvPr>
            <p:extLst>
              <p:ext uri="{D42A27DB-BD31-4B8C-83A1-F6EECF244321}">
                <p14:modId xmlns:p14="http://schemas.microsoft.com/office/powerpoint/2010/main" val="2644962102"/>
              </p:ext>
            </p:extLst>
          </p:nvPr>
        </p:nvGraphicFramePr>
        <p:xfrm>
          <a:off x="-44997" y="523305"/>
          <a:ext cx="6895874" cy="8463676"/>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3544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a:t>
                      </a:r>
                      <a:r>
                        <a:rPr lang="de-DE" sz="1000">
                          <a:solidFill>
                            <a:srgbClr val="FF0000"/>
                          </a:solidFill>
                        </a:rPr>
                        <a:t>#: 9030300062</a:t>
                      </a:r>
                      <a:endParaRPr lang="de-DE" sz="1000" dirty="0">
                        <a:solidFill>
                          <a:srgbClr val="FF0000"/>
                        </a:solidFill>
                      </a:endParaRPr>
                    </a:p>
                    <a:p>
                      <a:pPr lvl="0"/>
                      <a:r>
                        <a:rPr lang="de-DE" sz="1100" b="1" u="sng" dirty="0" err="1">
                          <a:solidFill>
                            <a:prstClr val="black"/>
                          </a:solidFill>
                          <a:latin typeface="Arial" panose="020B0604020202020204" pitchFamily="34" charset="0"/>
                          <a:cs typeface="Arial" panose="020B0604020202020204" pitchFamily="34" charset="0"/>
                        </a:rPr>
                        <a:t>Spitzmeisel</a:t>
                      </a:r>
                      <a:r>
                        <a:rPr lang="de-DE" sz="1100" b="1" u="sng" dirty="0">
                          <a:solidFill>
                            <a:prstClr val="black"/>
                          </a:solidFill>
                          <a:latin typeface="Arial" panose="020B0604020202020204" pitchFamily="34" charset="0"/>
                          <a:cs typeface="Arial" panose="020B0604020202020204" pitchFamily="34" charset="0"/>
                        </a:rPr>
                        <a:t> SDS Max</a:t>
                      </a:r>
                      <a:endParaRPr lang="de-DE" sz="1100" b="1"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6,00€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9030300056</a:t>
                      </a:r>
                    </a:p>
                    <a:p>
                      <a:pPr lvl="0"/>
                      <a:r>
                        <a:rPr lang="de-DE" sz="1100" b="1" u="sng" dirty="0" err="1">
                          <a:solidFill>
                            <a:prstClr val="black"/>
                          </a:solidFill>
                          <a:latin typeface="Arial" panose="020B0604020202020204" pitchFamily="34" charset="0"/>
                          <a:cs typeface="Arial" panose="020B0604020202020204" pitchFamily="34" charset="0"/>
                        </a:rPr>
                        <a:t>Flachmeisel</a:t>
                      </a:r>
                      <a:r>
                        <a:rPr lang="de-DE" sz="1100" b="1" u="sng" dirty="0">
                          <a:solidFill>
                            <a:prstClr val="black"/>
                          </a:solidFill>
                          <a:latin typeface="Arial" panose="020B0604020202020204" pitchFamily="34" charset="0"/>
                          <a:cs typeface="Arial" panose="020B0604020202020204" pitchFamily="34" charset="0"/>
                        </a:rPr>
                        <a:t> SDS Max</a:t>
                      </a:r>
                      <a:endParaRPr lang="de-DE" sz="1100" b="1"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6,00 €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9030300005</a:t>
                      </a:r>
                    </a:p>
                    <a:p>
                      <a:pPr lvl="0"/>
                      <a:r>
                        <a:rPr lang="de-DE" sz="1100" b="1" u="sng" dirty="0" err="1">
                          <a:solidFill>
                            <a:prstClr val="black"/>
                          </a:solidFill>
                          <a:latin typeface="Arial" panose="020B0604020202020204" pitchFamily="34" charset="0"/>
                          <a:cs typeface="Arial" panose="020B0604020202020204" pitchFamily="34" charset="0"/>
                        </a:rPr>
                        <a:t>Breitmeisel</a:t>
                      </a:r>
                      <a:r>
                        <a:rPr lang="de-DE" sz="1100" b="1" u="sng" dirty="0">
                          <a:solidFill>
                            <a:prstClr val="black"/>
                          </a:solidFill>
                          <a:latin typeface="Arial" panose="020B0604020202020204" pitchFamily="34" charset="0"/>
                          <a:cs typeface="Arial" panose="020B0604020202020204" pitchFamily="34" charset="0"/>
                        </a:rPr>
                        <a:t> SDS Max</a:t>
                      </a:r>
                      <a:endParaRPr lang="de-DE" sz="1100" b="1"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8,00€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9030300011</a:t>
                      </a:r>
                    </a:p>
                    <a:p>
                      <a:pPr lvl="0"/>
                      <a:r>
                        <a:rPr lang="de-DE" sz="1100" b="1" u="sng" dirty="0" err="1">
                          <a:solidFill>
                            <a:prstClr val="black"/>
                          </a:solidFill>
                          <a:latin typeface="Arial" panose="020B0604020202020204" pitchFamily="34" charset="0"/>
                          <a:cs typeface="Arial" panose="020B0604020202020204" pitchFamily="34" charset="0"/>
                        </a:rPr>
                        <a:t>Spitzmeisel</a:t>
                      </a:r>
                      <a:r>
                        <a:rPr lang="de-DE" sz="1100" b="1" u="sng" dirty="0">
                          <a:solidFill>
                            <a:prstClr val="black"/>
                          </a:solidFill>
                          <a:latin typeface="Arial" panose="020B0604020202020204" pitchFamily="34" charset="0"/>
                          <a:cs typeface="Arial" panose="020B0604020202020204" pitchFamily="34" charset="0"/>
                        </a:rPr>
                        <a:t> f. 30 kg</a:t>
                      </a:r>
                      <a:endParaRPr lang="de-DE" sz="1100" b="1"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9,00 €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a:t>
                      </a:r>
                      <a:r>
                        <a:rPr lang="de-DE" sz="1000">
                          <a:solidFill>
                            <a:srgbClr val="FF0000"/>
                          </a:solidFill>
                        </a:rPr>
                        <a:t>- #:9020200083</a:t>
                      </a:r>
                      <a:endParaRPr lang="de-DE" sz="1000" dirty="0">
                        <a:solidFill>
                          <a:srgbClr val="FF0000"/>
                        </a:solidFill>
                      </a:endParaRPr>
                    </a:p>
                    <a:p>
                      <a:pPr lvl="0"/>
                      <a:r>
                        <a:rPr lang="de-DE" sz="1100" b="1" u="sng" dirty="0" err="1">
                          <a:solidFill>
                            <a:prstClr val="black"/>
                          </a:solidFill>
                          <a:latin typeface="Arial" panose="020B0604020202020204" pitchFamily="34" charset="0"/>
                          <a:cs typeface="Arial" panose="020B0604020202020204" pitchFamily="34" charset="0"/>
                        </a:rPr>
                        <a:t>Spatenmeisel</a:t>
                      </a:r>
                      <a:r>
                        <a:rPr lang="de-DE" sz="1100" b="1" u="sng" dirty="0">
                          <a:solidFill>
                            <a:prstClr val="black"/>
                          </a:solidFill>
                          <a:latin typeface="Arial" panose="020B0604020202020204" pitchFamily="34" charset="0"/>
                          <a:cs typeface="Arial" panose="020B0604020202020204" pitchFamily="34" charset="0"/>
                        </a:rPr>
                        <a:t> f. 30 kg</a:t>
                      </a:r>
                      <a:endParaRPr lang="de-DE" sz="1100" b="1" dirty="0">
                        <a:solidFill>
                          <a:prstClr val="black"/>
                        </a:solidFill>
                        <a:latin typeface="Arial" panose="020B0604020202020204" pitchFamily="34" charset="0"/>
                        <a:cs typeface="Arial" panose="020B0604020202020204" pitchFamily="34" charset="0"/>
                      </a:endParaRPr>
                    </a:p>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sp>
        <p:nvSpPr>
          <p:cNvPr id="5" name="Rechteck 4"/>
          <p:cNvSpPr/>
          <p:nvPr/>
        </p:nvSpPr>
        <p:spPr>
          <a:xfrm>
            <a:off x="0" y="9464095"/>
            <a:ext cx="6858000"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5362" y="15231"/>
            <a:ext cx="6863361"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1759" y="-8"/>
            <a:ext cx="6120680" cy="461665"/>
          </a:xfrm>
          <a:prstGeom prst="rect">
            <a:avLst/>
          </a:prstGeom>
          <a:noFill/>
          <a:ln>
            <a:noFill/>
          </a:ln>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Zubehör Abbruchhämmer</a:t>
            </a:r>
          </a:p>
        </p:txBody>
      </p:sp>
      <p:sp>
        <p:nvSpPr>
          <p:cNvPr id="34" name="Rechteck 33"/>
          <p:cNvSpPr/>
          <p:nvPr/>
        </p:nvSpPr>
        <p:spPr>
          <a:xfrm>
            <a:off x="-221244" y="9503507"/>
            <a:ext cx="7187108" cy="369332"/>
          </a:xfrm>
          <a:prstGeom prst="rect">
            <a:avLst/>
          </a:prstGeom>
        </p:spPr>
        <p:txBody>
          <a:bodyPr wrap="square">
            <a:spAutoFit/>
          </a:bodyPr>
          <a:lstStyle/>
          <a:p>
            <a:pPr algn="ctr"/>
            <a:r>
              <a:rPr lang="de-DE" b="1" dirty="0">
                <a:solidFill>
                  <a:schemeClr val="bg1"/>
                </a:solidFill>
                <a:latin typeface="Arial" panose="020B0604020202020204" pitchFamily="34" charset="0"/>
                <a:cs typeface="Arial" panose="020B0604020202020204" pitchFamily="34" charset="0"/>
              </a:rPr>
              <a:t>E-Mail: info@schaefer-baustoffe.de</a:t>
            </a:r>
          </a:p>
        </p:txBody>
      </p:sp>
      <p:sp>
        <p:nvSpPr>
          <p:cNvPr id="2" name="AutoShape 2" descr="dvise-0tx:$*$\\w2k8-server\david\archive\user\10030000\in\I8C7740D.$05"/>
          <p:cNvSpPr>
            <a:spLocks noChangeAspect="1" noChangeArrowheads="1"/>
          </p:cNvSpPr>
          <p:nvPr/>
        </p:nvSpPr>
        <p:spPr bwMode="auto">
          <a:xfrm>
            <a:off x="63500" y="2444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3" name="Grafik 2"/>
          <p:cNvPicPr>
            <a:picLocks noChangeAspect="1"/>
          </p:cNvPicPr>
          <p:nvPr/>
        </p:nvPicPr>
        <p:blipFill>
          <a:blip r:embed="rId2"/>
          <a:stretch>
            <a:fillRect/>
          </a:stretch>
        </p:blipFill>
        <p:spPr>
          <a:xfrm>
            <a:off x="-1079" y="3856701"/>
            <a:ext cx="1410932" cy="1058199"/>
          </a:xfrm>
          <a:prstGeom prst="rect">
            <a:avLst/>
          </a:prstGeom>
        </p:spPr>
      </p:pic>
      <p:pic>
        <p:nvPicPr>
          <p:cNvPr id="4" name="Grafik 3"/>
          <p:cNvPicPr>
            <a:picLocks noChangeAspect="1"/>
          </p:cNvPicPr>
          <p:nvPr/>
        </p:nvPicPr>
        <p:blipFill>
          <a:blip r:embed="rId3"/>
          <a:stretch>
            <a:fillRect/>
          </a:stretch>
        </p:blipFill>
        <p:spPr>
          <a:xfrm>
            <a:off x="4639" y="1181291"/>
            <a:ext cx="1405214" cy="1053910"/>
          </a:xfrm>
          <a:prstGeom prst="rect">
            <a:avLst/>
          </a:prstGeom>
        </p:spPr>
      </p:pic>
      <p:pic>
        <p:nvPicPr>
          <p:cNvPr id="49" name="Grafik 48"/>
          <p:cNvPicPr>
            <a:picLocks noChangeAspect="1"/>
          </p:cNvPicPr>
          <p:nvPr/>
        </p:nvPicPr>
        <p:blipFill>
          <a:blip r:embed="rId4"/>
          <a:stretch>
            <a:fillRect/>
          </a:stretch>
        </p:blipFill>
        <p:spPr>
          <a:xfrm>
            <a:off x="8479" y="2524021"/>
            <a:ext cx="1401374" cy="1051030"/>
          </a:xfrm>
          <a:prstGeom prst="rect">
            <a:avLst/>
          </a:prstGeom>
        </p:spPr>
      </p:pic>
      <p:pic>
        <p:nvPicPr>
          <p:cNvPr id="50" name="Grafik 49"/>
          <p:cNvPicPr>
            <a:picLocks noChangeAspect="1"/>
          </p:cNvPicPr>
          <p:nvPr/>
        </p:nvPicPr>
        <p:blipFill>
          <a:blip r:embed="rId5"/>
          <a:stretch>
            <a:fillRect/>
          </a:stretch>
        </p:blipFill>
        <p:spPr>
          <a:xfrm>
            <a:off x="188512" y="6395081"/>
            <a:ext cx="994207" cy="1346478"/>
          </a:xfrm>
          <a:prstGeom prst="rect">
            <a:avLst/>
          </a:prstGeom>
        </p:spPr>
      </p:pic>
      <p:pic>
        <p:nvPicPr>
          <p:cNvPr id="51" name="Grafik 50"/>
          <p:cNvPicPr>
            <a:picLocks noChangeAspect="1"/>
          </p:cNvPicPr>
          <p:nvPr/>
        </p:nvPicPr>
        <p:blipFill>
          <a:blip r:embed="rId6"/>
          <a:stretch>
            <a:fillRect/>
          </a:stretch>
        </p:blipFill>
        <p:spPr>
          <a:xfrm rot="5400000">
            <a:off x="24959" y="5187310"/>
            <a:ext cx="1324323" cy="993242"/>
          </a:xfrm>
          <a:prstGeom prst="rect">
            <a:avLst/>
          </a:prstGeom>
        </p:spPr>
      </p:pic>
      <p:sp>
        <p:nvSpPr>
          <p:cNvPr id="56" name="Rechteck 55"/>
          <p:cNvSpPr/>
          <p:nvPr/>
        </p:nvSpPr>
        <p:spPr>
          <a:xfrm>
            <a:off x="3434334" y="9140543"/>
            <a:ext cx="3425361" cy="323165"/>
          </a:xfrm>
          <a:prstGeom prst="rect">
            <a:avLst/>
          </a:prstGeom>
        </p:spPr>
        <p:txBody>
          <a:bodyPr wrap="none">
            <a:spAutoFit/>
          </a:bodyPr>
          <a:lstStyle/>
          <a:p>
            <a:pPr algn="r"/>
            <a:r>
              <a:rPr lang="de-DE" sz="1500" b="1" dirty="0"/>
              <a:t>alle Preise sind Abholpreise zzgl. MwSt. !</a:t>
            </a:r>
          </a:p>
        </p:txBody>
      </p:sp>
      <p:sp>
        <p:nvSpPr>
          <p:cNvPr id="14" name="Textfeld 13"/>
          <p:cNvSpPr txBox="1"/>
          <p:nvPr/>
        </p:nvSpPr>
        <p:spPr>
          <a:xfrm>
            <a:off x="6283325" y="9548894"/>
            <a:ext cx="574675" cy="261610"/>
          </a:xfrm>
          <a:prstGeom prst="rect">
            <a:avLst/>
          </a:prstGeom>
          <a:noFill/>
        </p:spPr>
        <p:txBody>
          <a:bodyPr wrap="square" rtlCol="0">
            <a:spAutoFit/>
          </a:bodyPr>
          <a:lstStyle/>
          <a:p>
            <a:r>
              <a:rPr lang="de-DE" sz="1100" dirty="0">
                <a:solidFill>
                  <a:schemeClr val="bg1"/>
                </a:solidFill>
              </a:rPr>
              <a:t>Seite 8</a:t>
            </a:r>
          </a:p>
        </p:txBody>
      </p:sp>
      <p:pic>
        <p:nvPicPr>
          <p:cNvPr id="8" name="Grafik 7">
            <a:extLst>
              <a:ext uri="{FF2B5EF4-FFF2-40B4-BE49-F238E27FC236}">
                <a16:creationId xmlns:a16="http://schemas.microsoft.com/office/drawing/2014/main" id="{ADF89595-8C01-9AF6-F745-27DCBB2511F4}"/>
              </a:ext>
            </a:extLst>
          </p:cNvPr>
          <p:cNvPicPr>
            <a:picLocks noChangeAspect="1"/>
          </p:cNvPicPr>
          <p:nvPr/>
        </p:nvPicPr>
        <p:blipFill>
          <a:blip r:embed="rId7"/>
          <a:stretch>
            <a:fillRect/>
          </a:stretch>
        </p:blipFill>
        <p:spPr>
          <a:xfrm>
            <a:off x="6394664" y="0"/>
            <a:ext cx="463336" cy="475529"/>
          </a:xfrm>
          <a:prstGeom prst="rect">
            <a:avLst/>
          </a:prstGeom>
        </p:spPr>
      </p:pic>
    </p:spTree>
    <p:extLst>
      <p:ext uri="{BB962C8B-B14F-4D97-AF65-F5344CB8AC3E}">
        <p14:creationId xmlns:p14="http://schemas.microsoft.com/office/powerpoint/2010/main" val="407458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Tabelle 46"/>
          <p:cNvGraphicFramePr>
            <a:graphicFrameLocks noGrp="1"/>
          </p:cNvGraphicFramePr>
          <p:nvPr>
            <p:extLst>
              <p:ext uri="{D42A27DB-BD31-4B8C-83A1-F6EECF244321}">
                <p14:modId xmlns:p14="http://schemas.microsoft.com/office/powerpoint/2010/main" val="2310019737"/>
              </p:ext>
            </p:extLst>
          </p:nvPr>
        </p:nvGraphicFramePr>
        <p:xfrm>
          <a:off x="-59759" y="529274"/>
          <a:ext cx="6903888" cy="8576788"/>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33615">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3544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9030300034</a:t>
                      </a:r>
                    </a:p>
                    <a:p>
                      <a:pPr lvl="0"/>
                      <a:r>
                        <a:rPr lang="de-DE" sz="1100" b="1" u="sng" dirty="0">
                          <a:solidFill>
                            <a:prstClr val="black"/>
                          </a:solidFill>
                          <a:latin typeface="Arial" panose="020B0604020202020204" pitchFamily="34" charset="0"/>
                          <a:cs typeface="Arial" panose="020B0604020202020204" pitchFamily="34" charset="0"/>
                        </a:rPr>
                        <a:t>Norton CP512-300</a:t>
                      </a:r>
                    </a:p>
                    <a:p>
                      <a:pPr lvl="0"/>
                      <a:r>
                        <a:rPr lang="de-DE" sz="1100" b="1" u="sng" dirty="0" err="1">
                          <a:solidFill>
                            <a:prstClr val="black"/>
                          </a:solidFill>
                          <a:latin typeface="Arial" panose="020B0604020202020204" pitchFamily="34" charset="0"/>
                          <a:cs typeface="Arial" panose="020B0604020202020204" pitchFamily="34" charset="0"/>
                        </a:rPr>
                        <a:t>Motorflex</a:t>
                      </a:r>
                      <a:endParaRPr lang="de-DE" sz="1100" b="1" u="sng" dirty="0">
                        <a:solidFill>
                          <a:prstClr val="black"/>
                        </a:solidFill>
                        <a:latin typeface="Arial" panose="020B0604020202020204" pitchFamily="34" charset="0"/>
                        <a:cs typeface="Arial" panose="020B0604020202020204" pitchFamily="34" charset="0"/>
                      </a:endParaRPr>
                    </a:p>
                    <a:p>
                      <a:pPr lvl="0"/>
                      <a:r>
                        <a:rPr lang="de-DE" sz="1100" b="1" dirty="0">
                          <a:solidFill>
                            <a:prstClr val="black"/>
                          </a:solidFill>
                          <a:latin typeface="Arial" panose="020B0604020202020204" pitchFamily="34" charset="0"/>
                          <a:cs typeface="Arial" panose="020B0604020202020204" pitchFamily="34" charset="0"/>
                        </a:rPr>
                        <a:t>Blattgröße:</a:t>
                      </a:r>
                      <a:r>
                        <a:rPr lang="de-DE" sz="1100" b="1" baseline="0" dirty="0">
                          <a:solidFill>
                            <a:prstClr val="black"/>
                          </a:solidFill>
                          <a:latin typeface="Arial" panose="020B0604020202020204" pitchFamily="34" charset="0"/>
                          <a:cs typeface="Arial" panose="020B0604020202020204" pitchFamily="34" charset="0"/>
                        </a:rPr>
                        <a:t>             </a:t>
                      </a:r>
                      <a:r>
                        <a:rPr lang="de-DE" sz="1100" b="1" dirty="0">
                          <a:solidFill>
                            <a:prstClr val="black"/>
                          </a:solidFill>
                          <a:latin typeface="Arial" panose="020B0604020202020204" pitchFamily="34" charset="0"/>
                          <a:cs typeface="Arial" panose="020B0604020202020204" pitchFamily="34" charset="0"/>
                        </a:rPr>
                        <a:t>300 mm</a:t>
                      </a:r>
                    </a:p>
                    <a:p>
                      <a:pPr lvl="0"/>
                      <a:r>
                        <a:rPr lang="de-DE" sz="1100" b="1" dirty="0">
                          <a:solidFill>
                            <a:prstClr val="black"/>
                          </a:solidFill>
                          <a:latin typeface="Arial" panose="020B0604020202020204" pitchFamily="34" charset="0"/>
                          <a:cs typeface="Arial" panose="020B0604020202020204" pitchFamily="34" charset="0"/>
                        </a:rPr>
                        <a:t>Max. Schnitttiefe:  100 mm</a:t>
                      </a:r>
                    </a:p>
                    <a:p>
                      <a:pPr lvl="0"/>
                      <a:r>
                        <a:rPr lang="de-DE" sz="1100" b="1" dirty="0">
                          <a:solidFill>
                            <a:prstClr val="black"/>
                          </a:solidFill>
                          <a:latin typeface="Arial" panose="020B0604020202020204" pitchFamily="34" charset="0"/>
                          <a:cs typeface="Arial" panose="020B0604020202020204" pitchFamily="34" charset="0"/>
                        </a:rPr>
                        <a:t>Gewicht: 	               10,1 kg</a:t>
                      </a:r>
                    </a:p>
                    <a:p>
                      <a:pPr lvl="0"/>
                      <a:r>
                        <a:rPr lang="de-DE" sz="1100" b="1" dirty="0">
                          <a:solidFill>
                            <a:prstClr val="black"/>
                          </a:solidFill>
                          <a:latin typeface="Arial" panose="020B0604020202020204" pitchFamily="34" charset="0"/>
                          <a:cs typeface="Arial" panose="020B0604020202020204" pitchFamily="34" charset="0"/>
                        </a:rPr>
                        <a:t>Leistung:                 5,4 PS</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25,-</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45,-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9030300026</a:t>
                      </a:r>
                    </a:p>
                    <a:p>
                      <a:pPr lvl="0"/>
                      <a:r>
                        <a:rPr lang="de-DE" sz="1100" b="1" u="sng" dirty="0">
                          <a:solidFill>
                            <a:prstClr val="black"/>
                          </a:solidFill>
                          <a:latin typeface="Arial" panose="020B0604020202020204" pitchFamily="34" charset="0"/>
                          <a:cs typeface="Arial" panose="020B0604020202020204" pitchFamily="34" charset="0"/>
                        </a:rPr>
                        <a:t>Norton Betonschleifer</a:t>
                      </a:r>
                    </a:p>
                    <a:p>
                      <a:pPr lvl="0"/>
                      <a:r>
                        <a:rPr lang="de-DE" sz="1100" b="1" dirty="0">
                          <a:solidFill>
                            <a:prstClr val="black"/>
                          </a:solidFill>
                          <a:latin typeface="Arial" panose="020B0604020202020204" pitchFamily="34" charset="0"/>
                          <a:cs typeface="Arial" panose="020B0604020202020204" pitchFamily="34" charset="0"/>
                        </a:rPr>
                        <a:t>Model:	  CG 180</a:t>
                      </a:r>
                    </a:p>
                    <a:p>
                      <a:pPr lvl="0"/>
                      <a:r>
                        <a:rPr lang="de-DE" sz="1100" b="1" dirty="0">
                          <a:solidFill>
                            <a:prstClr val="black"/>
                          </a:solidFill>
                          <a:latin typeface="Arial" panose="020B0604020202020204" pitchFamily="34" charset="0"/>
                          <a:cs typeface="Arial" panose="020B0604020202020204" pitchFamily="34" charset="0"/>
                        </a:rPr>
                        <a:t>Gewicht:	  8,4 kg</a:t>
                      </a:r>
                    </a:p>
                    <a:p>
                      <a:pPr lvl="0"/>
                      <a:r>
                        <a:rPr lang="de-DE" sz="1100" b="1" dirty="0">
                          <a:solidFill>
                            <a:prstClr val="black"/>
                          </a:solidFill>
                          <a:latin typeface="Arial" panose="020B0604020202020204" pitchFamily="34" charset="0"/>
                          <a:cs typeface="Arial" panose="020B0604020202020204" pitchFamily="34" charset="0"/>
                        </a:rPr>
                        <a:t>Drehzahl:	  9500U/min</a:t>
                      </a:r>
                    </a:p>
                    <a:p>
                      <a:pPr lvl="0"/>
                      <a:r>
                        <a:rPr lang="de-DE" sz="1100" b="1" dirty="0">
                          <a:solidFill>
                            <a:prstClr val="black"/>
                          </a:solidFill>
                          <a:latin typeface="Arial" panose="020B0604020202020204" pitchFamily="34" charset="0"/>
                          <a:cs typeface="Arial" panose="020B0604020202020204" pitchFamily="34" charset="0"/>
                        </a:rPr>
                        <a:t>Motor:	  Elektrisch</a:t>
                      </a:r>
                      <a:r>
                        <a:rPr lang="de-DE" sz="1100" b="1" baseline="0" dirty="0">
                          <a:solidFill>
                            <a:prstClr val="black"/>
                          </a:solidFill>
                          <a:latin typeface="Arial" panose="020B0604020202020204" pitchFamily="34" charset="0"/>
                          <a:cs typeface="Arial" panose="020B0604020202020204" pitchFamily="34" charset="0"/>
                        </a:rPr>
                        <a:t> </a:t>
                      </a:r>
                      <a:r>
                        <a:rPr lang="de-DE" sz="1100" b="1" dirty="0">
                          <a:solidFill>
                            <a:prstClr val="black"/>
                          </a:solidFill>
                          <a:latin typeface="Arial" panose="020B0604020202020204" pitchFamily="34" charset="0"/>
                          <a:cs typeface="Arial" panose="020B0604020202020204" pitchFamily="34" charset="0"/>
                        </a:rPr>
                        <a:t>230 Volt</a:t>
                      </a:r>
                    </a:p>
                    <a:p>
                      <a:pPr lvl="0"/>
                      <a:r>
                        <a:rPr lang="de-DE" sz="1100" b="1" dirty="0">
                          <a:solidFill>
                            <a:prstClr val="black"/>
                          </a:solidFill>
                          <a:latin typeface="Arial" panose="020B0604020202020204" pitchFamily="34" charset="0"/>
                          <a:cs typeface="Arial" panose="020B0604020202020204" pitchFamily="34" charset="0"/>
                        </a:rPr>
                        <a:t>* Ohne </a:t>
                      </a:r>
                      <a:r>
                        <a:rPr lang="de-DE" sz="1100" b="1" dirty="0" err="1">
                          <a:solidFill>
                            <a:prstClr val="black"/>
                          </a:solidFill>
                          <a:latin typeface="Arial" panose="020B0604020202020204" pitchFamily="34" charset="0"/>
                          <a:cs typeface="Arial" panose="020B0604020202020204" pitchFamily="34" charset="0"/>
                        </a:rPr>
                        <a:t>Schrubscheibe</a:t>
                      </a:r>
                      <a:r>
                        <a:rPr lang="de-DE" sz="1100" b="1" dirty="0">
                          <a:solidFill>
                            <a:prstClr val="black"/>
                          </a:solidFill>
                          <a:latin typeface="Arial" panose="020B0604020202020204" pitchFamily="34" charset="0"/>
                          <a:cs typeface="Arial" panose="020B0604020202020204" pitchFamily="34" charset="0"/>
                        </a:rPr>
                        <a:t> *</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32,50€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45,00 €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9030300027</a:t>
                      </a:r>
                    </a:p>
                    <a:p>
                      <a:pPr lvl="0"/>
                      <a:r>
                        <a:rPr lang="de-DE" sz="1100" b="1" u="sng" dirty="0" err="1">
                          <a:solidFill>
                            <a:prstClr val="black"/>
                          </a:solidFill>
                          <a:latin typeface="Arial" panose="020B0604020202020204" pitchFamily="34" charset="0"/>
                          <a:cs typeface="Arial" panose="020B0604020202020204" pitchFamily="34" charset="0"/>
                        </a:rPr>
                        <a:t>EinscheibenmaschineNumatic</a:t>
                      </a:r>
                      <a:endParaRPr lang="de-DE" sz="1100" b="1" u="sng" dirty="0">
                        <a:solidFill>
                          <a:prstClr val="black"/>
                        </a:solidFill>
                        <a:latin typeface="Arial" panose="020B0604020202020204" pitchFamily="34" charset="0"/>
                        <a:cs typeface="Arial" panose="020B0604020202020204" pitchFamily="34" charset="0"/>
                      </a:endParaRPr>
                    </a:p>
                    <a:p>
                      <a:pPr lvl="0"/>
                      <a:r>
                        <a:rPr lang="de-DE" sz="1100" b="1" dirty="0">
                          <a:solidFill>
                            <a:prstClr val="black"/>
                          </a:solidFill>
                          <a:latin typeface="Arial" panose="020B0604020202020204" pitchFamily="34" charset="0"/>
                          <a:cs typeface="Arial" panose="020B0604020202020204" pitchFamily="34" charset="0"/>
                        </a:rPr>
                        <a:t>Model:	NPR 1515</a:t>
                      </a:r>
                    </a:p>
                    <a:p>
                      <a:pPr lvl="0"/>
                      <a:r>
                        <a:rPr lang="de-DE" sz="1100" b="1" dirty="0">
                          <a:solidFill>
                            <a:prstClr val="black"/>
                          </a:solidFill>
                          <a:latin typeface="Arial" panose="020B0604020202020204" pitchFamily="34" charset="0"/>
                          <a:cs typeface="Arial" panose="020B0604020202020204" pitchFamily="34" charset="0"/>
                        </a:rPr>
                        <a:t>Gewicht:	32 kg</a:t>
                      </a:r>
                    </a:p>
                    <a:p>
                      <a:pPr lvl="0"/>
                      <a:r>
                        <a:rPr lang="de-DE" sz="1100" b="1" dirty="0">
                          <a:solidFill>
                            <a:prstClr val="black"/>
                          </a:solidFill>
                          <a:latin typeface="Arial" panose="020B0604020202020204" pitchFamily="34" charset="0"/>
                          <a:cs typeface="Arial" panose="020B0604020202020204" pitchFamily="34" charset="0"/>
                        </a:rPr>
                        <a:t>Drehzahl:	1500 U/min</a:t>
                      </a:r>
                    </a:p>
                    <a:p>
                      <a:pPr marL="0" marR="0" lvl="0" indent="0" algn="l" defTabSz="685800" rtl="0" eaLnBrk="1" fontAlgn="auto" latinLnBrk="0" hangingPunct="1">
                        <a:lnSpc>
                          <a:spcPct val="100000"/>
                        </a:lnSpc>
                        <a:spcBef>
                          <a:spcPts val="0"/>
                        </a:spcBef>
                        <a:spcAft>
                          <a:spcPts val="0"/>
                        </a:spcAft>
                        <a:buClrTx/>
                        <a:buSzTx/>
                        <a:buFontTx/>
                        <a:buNone/>
                        <a:tabLst/>
                        <a:defRPr/>
                      </a:pPr>
                      <a:r>
                        <a:rPr lang="de-DE" sz="1100" b="1" dirty="0">
                          <a:solidFill>
                            <a:prstClr val="black"/>
                          </a:solidFill>
                          <a:latin typeface="Arial" panose="020B0604020202020204" pitchFamily="34" charset="0"/>
                          <a:cs typeface="Arial" panose="020B0604020202020204" pitchFamily="34" charset="0"/>
                        </a:rPr>
                        <a:t>Motor:	Elektrisch</a:t>
                      </a:r>
                      <a:r>
                        <a:rPr lang="de-DE" sz="1100" b="1" baseline="0" dirty="0">
                          <a:solidFill>
                            <a:prstClr val="black"/>
                          </a:solidFill>
                          <a:latin typeface="Arial" panose="020B0604020202020204" pitchFamily="34" charset="0"/>
                          <a:cs typeface="Arial" panose="020B0604020202020204" pitchFamily="34" charset="0"/>
                        </a:rPr>
                        <a:t> </a:t>
                      </a:r>
                      <a:r>
                        <a:rPr lang="de-DE" sz="1100" b="1" dirty="0">
                          <a:solidFill>
                            <a:prstClr val="black"/>
                          </a:solidFill>
                          <a:latin typeface="Arial" panose="020B0604020202020204" pitchFamily="34" charset="0"/>
                          <a:cs typeface="Arial" panose="020B0604020202020204" pitchFamily="34" charset="0"/>
                        </a:rPr>
                        <a:t>230 Volt</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100" b="1" dirty="0">
                          <a:solidFill>
                            <a:prstClr val="black"/>
                          </a:solidFill>
                          <a:latin typeface="Arial" panose="020B0604020202020204" pitchFamily="34" charset="0"/>
                          <a:cs typeface="Arial" panose="020B0604020202020204" pitchFamily="34" charset="0"/>
                        </a:rPr>
                        <a:t>*Ohne Schleifscheiben * </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100" dirty="0"/>
                        <a:t>Für Estrich Anzuschleifen</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dirty="0"/>
                        <a:t>30,00</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kern="1200" dirty="0">
                          <a:solidFill>
                            <a:schemeClr val="tx1"/>
                          </a:solidFill>
                          <a:latin typeface="+mn-lt"/>
                          <a:ea typeface="+mn-ea"/>
                          <a:cs typeface="+mn-cs"/>
                        </a:rPr>
                        <a:t>40,00</a:t>
                      </a: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35,00€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9030300008</a:t>
                      </a:r>
                    </a:p>
                    <a:p>
                      <a:pPr lvl="0"/>
                      <a:r>
                        <a:rPr lang="de-DE" sz="1100" b="1" u="sng" dirty="0" err="1">
                          <a:solidFill>
                            <a:prstClr val="black"/>
                          </a:solidFill>
                          <a:latin typeface="Arial" panose="020B0604020202020204" pitchFamily="34" charset="0"/>
                          <a:cs typeface="Arial" panose="020B0604020202020204" pitchFamily="34" charset="0"/>
                        </a:rPr>
                        <a:t>Metabo</a:t>
                      </a:r>
                      <a:r>
                        <a:rPr lang="de-DE" sz="1100" b="1" u="sng" dirty="0">
                          <a:solidFill>
                            <a:prstClr val="black"/>
                          </a:solidFill>
                          <a:latin typeface="Arial" panose="020B0604020202020204" pitchFamily="34" charset="0"/>
                          <a:cs typeface="Arial" panose="020B0604020202020204" pitchFamily="34" charset="0"/>
                        </a:rPr>
                        <a:t> Langhalsschleifer</a:t>
                      </a:r>
                    </a:p>
                    <a:p>
                      <a:pPr lvl="0"/>
                      <a:r>
                        <a:rPr lang="de-DE" sz="1100" b="1" u="sng" dirty="0" err="1">
                          <a:solidFill>
                            <a:prstClr val="black"/>
                          </a:solidFill>
                          <a:latin typeface="Arial" panose="020B0604020202020204" pitchFamily="34" charset="0"/>
                          <a:cs typeface="Arial" panose="020B0604020202020204" pitchFamily="34" charset="0"/>
                        </a:rPr>
                        <a:t>Comfort</a:t>
                      </a:r>
                      <a:endParaRPr lang="de-DE" sz="1100" b="1" u="sng" dirty="0">
                        <a:solidFill>
                          <a:prstClr val="black"/>
                        </a:solidFill>
                        <a:latin typeface="Arial" panose="020B0604020202020204" pitchFamily="34" charset="0"/>
                        <a:cs typeface="Arial" panose="020B0604020202020204" pitchFamily="34" charset="0"/>
                      </a:endParaRPr>
                    </a:p>
                    <a:p>
                      <a:pPr lvl="0"/>
                      <a:r>
                        <a:rPr lang="de-DE" sz="1100" b="1" dirty="0">
                          <a:solidFill>
                            <a:prstClr val="black"/>
                          </a:solidFill>
                          <a:latin typeface="Arial" panose="020B0604020202020204" pitchFamily="34" charset="0"/>
                          <a:cs typeface="Arial" panose="020B0604020202020204" pitchFamily="34" charset="0"/>
                        </a:rPr>
                        <a:t>Model:	LSV 5-225</a:t>
                      </a:r>
                    </a:p>
                    <a:p>
                      <a:pPr lvl="0"/>
                      <a:r>
                        <a:rPr lang="de-DE" sz="1100" b="1" dirty="0">
                          <a:solidFill>
                            <a:prstClr val="black"/>
                          </a:solidFill>
                          <a:latin typeface="Arial" panose="020B0604020202020204" pitchFamily="34" charset="0"/>
                          <a:cs typeface="Arial" panose="020B0604020202020204" pitchFamily="34" charset="0"/>
                        </a:rPr>
                        <a:t>Gewicht:	4,5 kg</a:t>
                      </a:r>
                    </a:p>
                    <a:p>
                      <a:pPr lvl="0"/>
                      <a:r>
                        <a:rPr lang="de-DE" sz="1100" b="1" dirty="0">
                          <a:solidFill>
                            <a:prstClr val="black"/>
                          </a:solidFill>
                          <a:latin typeface="Arial" panose="020B0604020202020204" pitchFamily="34" charset="0"/>
                          <a:cs typeface="Arial" panose="020B0604020202020204" pitchFamily="34" charset="0"/>
                        </a:rPr>
                        <a:t>Drehzahl:	1650 U/min</a:t>
                      </a:r>
                    </a:p>
                    <a:p>
                      <a:pPr lvl="0"/>
                      <a:r>
                        <a:rPr lang="de-DE" sz="1100" b="1" dirty="0">
                          <a:solidFill>
                            <a:prstClr val="black"/>
                          </a:solidFill>
                          <a:latin typeface="Arial" panose="020B0604020202020204" pitchFamily="34" charset="0"/>
                          <a:cs typeface="Arial" panose="020B0604020202020204" pitchFamily="34" charset="0"/>
                        </a:rPr>
                        <a:t>Motor:	Elektrisch 230 Volt</a:t>
                      </a:r>
                    </a:p>
                    <a:p>
                      <a:pPr marL="0" marR="0" lvl="0" indent="0" algn="l" defTabSz="685800" rtl="0" eaLnBrk="1" fontAlgn="auto" latinLnBrk="0" hangingPunct="1">
                        <a:lnSpc>
                          <a:spcPct val="100000"/>
                        </a:lnSpc>
                        <a:spcBef>
                          <a:spcPts val="0"/>
                        </a:spcBef>
                        <a:spcAft>
                          <a:spcPts val="0"/>
                        </a:spcAft>
                        <a:buClrTx/>
                        <a:buSzTx/>
                        <a:buFontTx/>
                        <a:buNone/>
                        <a:tabLst/>
                        <a:defRPr/>
                      </a:pPr>
                      <a:r>
                        <a:rPr lang="de-DE" sz="1100" b="1" dirty="0">
                          <a:latin typeface="Arial" panose="020B0604020202020204" pitchFamily="34" charset="0"/>
                          <a:cs typeface="Arial" panose="020B0604020202020204" pitchFamily="34" charset="0"/>
                        </a:rPr>
                        <a:t>* Ohne Schleifscheiben *</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30,00 €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40,00 €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35,00€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800" dirty="0">
                          <a:solidFill>
                            <a:srgbClr val="FF0000"/>
                          </a:solidFill>
                        </a:rPr>
                        <a:t>Artikel - #: 9030300024</a:t>
                      </a:r>
                    </a:p>
                    <a:p>
                      <a:pPr lvl="0"/>
                      <a:r>
                        <a:rPr lang="de-DE" sz="1000" b="1" u="sng" dirty="0">
                          <a:solidFill>
                            <a:prstClr val="black"/>
                          </a:solidFill>
                          <a:latin typeface="Arial" panose="020B0604020202020204" pitchFamily="34" charset="0"/>
                          <a:cs typeface="Arial" panose="020B0604020202020204" pitchFamily="34" charset="0"/>
                        </a:rPr>
                        <a:t>Norton Kernbohrgerät</a:t>
                      </a:r>
                    </a:p>
                    <a:p>
                      <a:pPr lvl="0"/>
                      <a:r>
                        <a:rPr lang="de-DE" sz="1000" b="1" u="sng" dirty="0">
                          <a:solidFill>
                            <a:prstClr val="black"/>
                          </a:solidFill>
                          <a:latin typeface="Arial" panose="020B0604020202020204" pitchFamily="34" charset="0"/>
                          <a:cs typeface="Arial" panose="020B0604020202020204" pitchFamily="34" charset="0"/>
                        </a:rPr>
                        <a:t>Handgeführt ohne Bohrkrone</a:t>
                      </a:r>
                    </a:p>
                    <a:p>
                      <a:pPr lvl="0"/>
                      <a:r>
                        <a:rPr lang="de-DE" sz="1000" b="1" dirty="0">
                          <a:solidFill>
                            <a:prstClr val="black"/>
                          </a:solidFill>
                          <a:latin typeface="Arial" panose="020B0604020202020204" pitchFamily="34" charset="0"/>
                          <a:cs typeface="Arial" panose="020B0604020202020204" pitchFamily="34" charset="0"/>
                        </a:rPr>
                        <a:t>Model:	CDM 203</a:t>
                      </a:r>
                    </a:p>
                    <a:p>
                      <a:pPr lvl="0"/>
                      <a:r>
                        <a:rPr lang="de-DE" sz="1000" b="1" dirty="0">
                          <a:solidFill>
                            <a:prstClr val="black"/>
                          </a:solidFill>
                          <a:latin typeface="Arial" panose="020B0604020202020204" pitchFamily="34" charset="0"/>
                          <a:cs typeface="Arial" panose="020B0604020202020204" pitchFamily="34" charset="0"/>
                        </a:rPr>
                        <a:t>Gewicht:	8,5 kg</a:t>
                      </a:r>
                    </a:p>
                    <a:p>
                      <a:pPr lvl="0"/>
                      <a:r>
                        <a:rPr lang="de-DE" sz="1000" b="1" dirty="0">
                          <a:solidFill>
                            <a:prstClr val="black"/>
                          </a:solidFill>
                          <a:latin typeface="Arial" panose="020B0604020202020204" pitchFamily="34" charset="0"/>
                          <a:cs typeface="Arial" panose="020B0604020202020204" pitchFamily="34" charset="0"/>
                        </a:rPr>
                        <a:t>Drehzahl:	2900</a:t>
                      </a:r>
                    </a:p>
                    <a:p>
                      <a:pPr lvl="0"/>
                      <a:r>
                        <a:rPr lang="de-DE" sz="1000" b="1" dirty="0">
                          <a:solidFill>
                            <a:prstClr val="black"/>
                          </a:solidFill>
                          <a:latin typeface="Arial" panose="020B0604020202020204" pitchFamily="34" charset="0"/>
                          <a:cs typeface="Arial" panose="020B0604020202020204" pitchFamily="34" charset="0"/>
                        </a:rPr>
                        <a:t>Motor:	2000 Watt</a:t>
                      </a:r>
                    </a:p>
                    <a:p>
                      <a:pPr lvl="0"/>
                      <a:endParaRPr lang="de-DE" sz="1000" b="1"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45,00 €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65,00 €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800" dirty="0">
                          <a:solidFill>
                            <a:srgbClr val="FF0000"/>
                          </a:solidFill>
                        </a:rPr>
                        <a:t>Artikel - #: 9030300088</a:t>
                      </a:r>
                    </a:p>
                    <a:p>
                      <a:pPr lvl="0"/>
                      <a:r>
                        <a:rPr lang="de-DE" sz="1000" b="1" u="sng" dirty="0">
                          <a:solidFill>
                            <a:prstClr val="black"/>
                          </a:solidFill>
                          <a:latin typeface="Arial" panose="020B0604020202020204" pitchFamily="34" charset="0"/>
                          <a:cs typeface="Arial" panose="020B0604020202020204" pitchFamily="34" charset="0"/>
                        </a:rPr>
                        <a:t>Norton Kernbohrgerät</a:t>
                      </a:r>
                    </a:p>
                    <a:p>
                      <a:pPr lvl="0"/>
                      <a:r>
                        <a:rPr lang="de-DE" sz="1000" b="1" u="sng" dirty="0">
                          <a:solidFill>
                            <a:prstClr val="black"/>
                          </a:solidFill>
                          <a:latin typeface="Arial" panose="020B0604020202020204" pitchFamily="34" charset="0"/>
                          <a:cs typeface="Arial" panose="020B0604020202020204" pitchFamily="34" charset="0"/>
                        </a:rPr>
                        <a:t>Stationär ohne Bohrkrone</a:t>
                      </a:r>
                    </a:p>
                    <a:p>
                      <a:pPr lvl="0"/>
                      <a:r>
                        <a:rPr lang="de-DE" sz="1000" b="1" dirty="0">
                          <a:solidFill>
                            <a:prstClr val="black"/>
                          </a:solidFill>
                          <a:latin typeface="Arial" panose="020B0604020202020204" pitchFamily="34" charset="0"/>
                          <a:cs typeface="Arial" panose="020B0604020202020204" pitchFamily="34" charset="0"/>
                        </a:rPr>
                        <a:t>Model:	CDR 353</a:t>
                      </a:r>
                    </a:p>
                    <a:p>
                      <a:pPr lvl="0"/>
                      <a:r>
                        <a:rPr lang="de-DE" sz="1000" b="1" dirty="0">
                          <a:solidFill>
                            <a:prstClr val="black"/>
                          </a:solidFill>
                          <a:latin typeface="Arial" panose="020B0604020202020204" pitchFamily="34" charset="0"/>
                          <a:cs typeface="Arial" panose="020B0604020202020204" pitchFamily="34" charset="0"/>
                        </a:rPr>
                        <a:t>Gewicht:	35,9 kg</a:t>
                      </a:r>
                    </a:p>
                    <a:p>
                      <a:pPr lvl="0"/>
                      <a:r>
                        <a:rPr lang="de-DE" sz="1000" b="1" dirty="0">
                          <a:solidFill>
                            <a:prstClr val="black"/>
                          </a:solidFill>
                          <a:latin typeface="Arial" panose="020B0604020202020204" pitchFamily="34" charset="0"/>
                          <a:cs typeface="Arial" panose="020B0604020202020204" pitchFamily="34" charset="0"/>
                        </a:rPr>
                        <a:t>Drehzahl:	730 min</a:t>
                      </a:r>
                    </a:p>
                    <a:p>
                      <a:pPr lvl="0"/>
                      <a:r>
                        <a:rPr lang="de-DE" sz="1000" b="1" dirty="0">
                          <a:solidFill>
                            <a:prstClr val="black"/>
                          </a:solidFill>
                          <a:latin typeface="Arial" panose="020B0604020202020204" pitchFamily="34" charset="0"/>
                          <a:cs typeface="Arial" panose="020B0604020202020204" pitchFamily="34" charset="0"/>
                        </a:rPr>
                        <a:t>Motor:	3300 Watt</a:t>
                      </a:r>
                    </a:p>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65,00 €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85,00 €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sp>
        <p:nvSpPr>
          <p:cNvPr id="5" name="Rechteck 4"/>
          <p:cNvSpPr/>
          <p:nvPr/>
        </p:nvSpPr>
        <p:spPr>
          <a:xfrm>
            <a:off x="0" y="0"/>
            <a:ext cx="6858000"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0" y="9462945"/>
            <a:ext cx="6858000"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chemeClr val="bg1"/>
                </a:solidFill>
                <a:latin typeface="Arial" panose="020B0604020202020204" pitchFamily="34" charset="0"/>
                <a:cs typeface="Arial" panose="020B0604020202020204" pitchFamily="34" charset="0"/>
              </a:rPr>
              <a:t>Tel.: 06302 – 92 10 0 </a:t>
            </a:r>
          </a:p>
        </p:txBody>
      </p:sp>
      <p:sp>
        <p:nvSpPr>
          <p:cNvPr id="7" name="Textfeld 6"/>
          <p:cNvSpPr txBox="1"/>
          <p:nvPr/>
        </p:nvSpPr>
        <p:spPr>
          <a:xfrm>
            <a:off x="0" y="10440"/>
            <a:ext cx="5688632"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Trennen / Schleifen / Bohren</a:t>
            </a:r>
          </a:p>
        </p:txBody>
      </p:sp>
      <p:pic>
        <p:nvPicPr>
          <p:cNvPr id="39" name="Grafik 38"/>
          <p:cNvPicPr>
            <a:picLocks noChangeAspect="1"/>
          </p:cNvPicPr>
          <p:nvPr/>
        </p:nvPicPr>
        <p:blipFill rotWithShape="1">
          <a:blip r:embed="rId2"/>
          <a:srcRect t="15445" b="14960"/>
          <a:stretch/>
        </p:blipFill>
        <p:spPr>
          <a:xfrm>
            <a:off x="296" y="5384574"/>
            <a:ext cx="1376129" cy="740009"/>
          </a:xfrm>
          <a:prstGeom prst="rect">
            <a:avLst/>
          </a:prstGeom>
        </p:spPr>
      </p:pic>
      <p:pic>
        <p:nvPicPr>
          <p:cNvPr id="36" name="Grafik 35"/>
          <p:cNvPicPr>
            <a:picLocks noChangeAspect="1"/>
          </p:cNvPicPr>
          <p:nvPr/>
        </p:nvPicPr>
        <p:blipFill rotWithShape="1">
          <a:blip r:embed="rId3" cstate="print">
            <a:extLst>
              <a:ext uri="{28A0092B-C50C-407E-A947-70E740481C1C}">
                <a14:useLocalDpi xmlns:a14="http://schemas.microsoft.com/office/drawing/2010/main" val="0"/>
              </a:ext>
            </a:extLst>
          </a:blip>
          <a:srcRect l="6177" t="3003" r="4340" b="9554"/>
          <a:stretch/>
        </p:blipFill>
        <p:spPr>
          <a:xfrm>
            <a:off x="-1" y="1205989"/>
            <a:ext cx="1376427" cy="1008781"/>
          </a:xfrm>
          <a:prstGeom prst="rect">
            <a:avLst/>
          </a:prstGeom>
        </p:spPr>
      </p:pic>
      <p:pic>
        <p:nvPicPr>
          <p:cNvPr id="37" name="Grafik 36"/>
          <p:cNvPicPr>
            <a:picLocks noChangeAspect="1"/>
          </p:cNvPicPr>
          <p:nvPr/>
        </p:nvPicPr>
        <p:blipFill rotWithShape="1">
          <a:blip r:embed="rId4" cstate="print">
            <a:extLst>
              <a:ext uri="{28A0092B-C50C-407E-A947-70E740481C1C}">
                <a14:useLocalDpi xmlns:a14="http://schemas.microsoft.com/office/drawing/2010/main" val="0"/>
              </a:ext>
            </a:extLst>
          </a:blip>
          <a:srcRect l="8431" r="5872" b="4288"/>
          <a:stretch/>
        </p:blipFill>
        <p:spPr>
          <a:xfrm>
            <a:off x="16698" y="2431600"/>
            <a:ext cx="1343027" cy="1234265"/>
          </a:xfrm>
          <a:prstGeom prst="rect">
            <a:avLst/>
          </a:prstGeom>
        </p:spPr>
      </p:pic>
      <p:pic>
        <p:nvPicPr>
          <p:cNvPr id="4" name="Grafik 3"/>
          <p:cNvPicPr>
            <a:picLocks noChangeAspect="1"/>
          </p:cNvPicPr>
          <p:nvPr/>
        </p:nvPicPr>
        <p:blipFill>
          <a:blip r:embed="rId5"/>
          <a:stretch>
            <a:fillRect/>
          </a:stretch>
        </p:blipFill>
        <p:spPr>
          <a:xfrm>
            <a:off x="171440" y="3835469"/>
            <a:ext cx="1012587" cy="1350116"/>
          </a:xfrm>
          <a:prstGeom prst="rect">
            <a:avLst/>
          </a:prstGeom>
        </p:spPr>
      </p:pic>
      <p:sp>
        <p:nvSpPr>
          <p:cNvPr id="46" name="Rechteck 45"/>
          <p:cNvSpPr/>
          <p:nvPr/>
        </p:nvSpPr>
        <p:spPr>
          <a:xfrm>
            <a:off x="3435024" y="9127814"/>
            <a:ext cx="3425361" cy="323165"/>
          </a:xfrm>
          <a:prstGeom prst="rect">
            <a:avLst/>
          </a:prstGeom>
        </p:spPr>
        <p:txBody>
          <a:bodyPr wrap="none">
            <a:spAutoFit/>
          </a:bodyPr>
          <a:lstStyle/>
          <a:p>
            <a:pPr algn="r"/>
            <a:r>
              <a:rPr lang="de-DE" sz="1500" b="1" dirty="0"/>
              <a:t>alle Preise sind Abholpreise zzgl. MwSt. !</a:t>
            </a:r>
          </a:p>
        </p:txBody>
      </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5523" t="5271" r="4991" b="4886"/>
          <a:stretch/>
        </p:blipFill>
        <p:spPr>
          <a:xfrm>
            <a:off x="-14514" y="6658359"/>
            <a:ext cx="1397124" cy="857494"/>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6487" y="7788443"/>
            <a:ext cx="667272" cy="1323629"/>
          </a:xfrm>
          <a:prstGeom prst="rect">
            <a:avLst/>
          </a:prstGeom>
        </p:spPr>
      </p:pic>
      <p:sp>
        <p:nvSpPr>
          <p:cNvPr id="15" name="Textfeld 14"/>
          <p:cNvSpPr txBox="1"/>
          <p:nvPr/>
        </p:nvSpPr>
        <p:spPr>
          <a:xfrm>
            <a:off x="0" y="9546511"/>
            <a:ext cx="644525" cy="261610"/>
          </a:xfrm>
          <a:prstGeom prst="rect">
            <a:avLst/>
          </a:prstGeom>
          <a:noFill/>
        </p:spPr>
        <p:txBody>
          <a:bodyPr wrap="square" rtlCol="0">
            <a:spAutoFit/>
          </a:bodyPr>
          <a:lstStyle/>
          <a:p>
            <a:r>
              <a:rPr lang="de-DE" sz="1100" dirty="0">
                <a:solidFill>
                  <a:schemeClr val="bg1"/>
                </a:solidFill>
              </a:rPr>
              <a:t>Seite 9</a:t>
            </a:r>
          </a:p>
        </p:txBody>
      </p:sp>
      <p:sp>
        <p:nvSpPr>
          <p:cNvPr id="16" name="Textfeld 15">
            <a:extLst>
              <a:ext uri="{FF2B5EF4-FFF2-40B4-BE49-F238E27FC236}">
                <a16:creationId xmlns:a16="http://schemas.microsoft.com/office/drawing/2014/main" id="{4CCF58E0-B7B1-48A2-B464-C64F0F656F53}"/>
              </a:ext>
            </a:extLst>
          </p:cNvPr>
          <p:cNvSpPr txBox="1"/>
          <p:nvPr/>
        </p:nvSpPr>
        <p:spPr>
          <a:xfrm>
            <a:off x="6039592" y="1448769"/>
            <a:ext cx="883084"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sp>
        <p:nvSpPr>
          <p:cNvPr id="17" name="Textfeld 16">
            <a:extLst>
              <a:ext uri="{FF2B5EF4-FFF2-40B4-BE49-F238E27FC236}">
                <a16:creationId xmlns:a16="http://schemas.microsoft.com/office/drawing/2014/main" id="{D6AB59F0-CBA1-4BD2-833C-320D8DE19564}"/>
              </a:ext>
            </a:extLst>
          </p:cNvPr>
          <p:cNvSpPr txBox="1"/>
          <p:nvPr/>
        </p:nvSpPr>
        <p:spPr>
          <a:xfrm>
            <a:off x="6039592" y="2787122"/>
            <a:ext cx="864295"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pic>
        <p:nvPicPr>
          <p:cNvPr id="2" name="Grafik 1">
            <a:extLst>
              <a:ext uri="{FF2B5EF4-FFF2-40B4-BE49-F238E27FC236}">
                <a16:creationId xmlns:a16="http://schemas.microsoft.com/office/drawing/2014/main" id="{DF99B76D-1FF0-C959-509B-DC3DABCF108A}"/>
              </a:ext>
            </a:extLst>
          </p:cNvPr>
          <p:cNvPicPr>
            <a:picLocks noChangeAspect="1"/>
          </p:cNvPicPr>
          <p:nvPr/>
        </p:nvPicPr>
        <p:blipFill>
          <a:blip r:embed="rId8"/>
          <a:stretch>
            <a:fillRect/>
          </a:stretch>
        </p:blipFill>
        <p:spPr>
          <a:xfrm>
            <a:off x="6394664" y="0"/>
            <a:ext cx="463336" cy="475529"/>
          </a:xfrm>
          <a:prstGeom prst="rect">
            <a:avLst/>
          </a:prstGeom>
        </p:spPr>
      </p:pic>
    </p:spTree>
    <p:extLst>
      <p:ext uri="{BB962C8B-B14F-4D97-AF65-F5344CB8AC3E}">
        <p14:creationId xmlns:p14="http://schemas.microsoft.com/office/powerpoint/2010/main" val="1251582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elle 15"/>
          <p:cNvGraphicFramePr>
            <a:graphicFrameLocks noGrp="1"/>
          </p:cNvGraphicFramePr>
          <p:nvPr>
            <p:extLst>
              <p:ext uri="{D42A27DB-BD31-4B8C-83A1-F6EECF244321}">
                <p14:modId xmlns:p14="http://schemas.microsoft.com/office/powerpoint/2010/main" val="3123801508"/>
              </p:ext>
            </p:extLst>
          </p:nvPr>
        </p:nvGraphicFramePr>
        <p:xfrm>
          <a:off x="-64584" y="2492678"/>
          <a:ext cx="6895874" cy="6864064"/>
        </p:xfrm>
        <a:graphic>
          <a:graphicData uri="http://schemas.openxmlformats.org/drawingml/2006/table">
            <a:tbl>
              <a:tblPr firstRow="1" bandRow="1">
                <a:tableStyleId>{2D5ABB26-0587-4C30-8999-92F81FD0307C}</a:tableStyleId>
              </a:tblPr>
              <a:tblGrid>
                <a:gridCol w="1555181">
                  <a:extLst>
                    <a:ext uri="{9D8B030D-6E8A-4147-A177-3AD203B41FA5}">
                      <a16:colId xmlns:a16="http://schemas.microsoft.com/office/drawing/2014/main" val="2766396607"/>
                    </a:ext>
                  </a:extLst>
                </a:gridCol>
                <a:gridCol w="2054326">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4754">
                  <a:extLst>
                    <a:ext uri="{9D8B030D-6E8A-4147-A177-3AD203B41FA5}">
                      <a16:colId xmlns:a16="http://schemas.microsoft.com/office/drawing/2014/main" val="2660136687"/>
                    </a:ext>
                  </a:extLst>
                </a:gridCol>
                <a:gridCol w="129117">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827269">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200" b="1" u="sng" dirty="0"/>
                        <a:t>Ab-nutzung je mm</a:t>
                      </a:r>
                    </a:p>
                    <a:p>
                      <a:pPr algn="ctr"/>
                      <a:endParaRPr lang="de-DE" sz="1600" b="1" u="sng"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b="1" u="sng" dirty="0"/>
                        <a:t>Stück</a:t>
                      </a:r>
                    </a:p>
                    <a:p>
                      <a:pPr algn="ctr"/>
                      <a:r>
                        <a:rPr lang="de-DE" sz="1400" b="1" u="sng" dirty="0"/>
                        <a:t>Kauf</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none" dirty="0"/>
                        <a:t>-</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00335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00335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00335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00335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003358">
                <a:tc>
                  <a:txBody>
                    <a:bodyPr/>
                    <a:lstStyle/>
                    <a:p>
                      <a:endParaRPr lang="de-DE"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00335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05278155"/>
                  </a:ext>
                </a:extLst>
              </a:tr>
            </a:tbl>
          </a:graphicData>
        </a:graphic>
      </p:graphicFrame>
      <p:sp>
        <p:nvSpPr>
          <p:cNvPr id="6" name="Rechteck 5"/>
          <p:cNvSpPr/>
          <p:nvPr/>
        </p:nvSpPr>
        <p:spPr>
          <a:xfrm>
            <a:off x="0" y="9458424"/>
            <a:ext cx="6858000" cy="4389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chemeClr val="bg1"/>
                </a:solidFill>
                <a:latin typeface="Arial" panose="020B0604020202020204" pitchFamily="34" charset="0"/>
                <a:cs typeface="Arial" panose="020B0604020202020204" pitchFamily="34" charset="0"/>
              </a:rPr>
              <a:t>E-Mail: info@schaefer-baustoffe.de</a:t>
            </a:r>
          </a:p>
        </p:txBody>
      </p:sp>
      <p:pic>
        <p:nvPicPr>
          <p:cNvPr id="29" name="Grafik 28"/>
          <p:cNvPicPr>
            <a:picLocks noChangeAspect="1"/>
          </p:cNvPicPr>
          <p:nvPr/>
        </p:nvPicPr>
        <p:blipFill rotWithShape="1">
          <a:blip r:embed="rId2"/>
          <a:srcRect l="22918" t="5982" r="15935" b="10959"/>
          <a:stretch/>
        </p:blipFill>
        <p:spPr>
          <a:xfrm rot="10800000">
            <a:off x="140262" y="3105142"/>
            <a:ext cx="993086" cy="1043852"/>
          </a:xfrm>
          <a:prstGeom prst="rect">
            <a:avLst/>
          </a:prstGeom>
        </p:spPr>
      </p:pic>
      <p:pic>
        <p:nvPicPr>
          <p:cNvPr id="31" name="Grafik 30"/>
          <p:cNvPicPr>
            <a:picLocks noChangeAspect="1"/>
          </p:cNvPicPr>
          <p:nvPr/>
        </p:nvPicPr>
        <p:blipFill>
          <a:blip r:embed="rId3"/>
          <a:stretch>
            <a:fillRect/>
          </a:stretch>
        </p:blipFill>
        <p:spPr>
          <a:xfrm rot="10800000">
            <a:off x="404914" y="4429787"/>
            <a:ext cx="489849" cy="1284851"/>
          </a:xfrm>
          <a:prstGeom prst="rect">
            <a:avLst/>
          </a:prstGeom>
        </p:spPr>
      </p:pic>
      <p:pic>
        <p:nvPicPr>
          <p:cNvPr id="32" name="Grafik 31"/>
          <p:cNvPicPr>
            <a:picLocks noChangeAspect="1"/>
          </p:cNvPicPr>
          <p:nvPr/>
        </p:nvPicPr>
        <p:blipFill rotWithShape="1">
          <a:blip r:embed="rId4"/>
          <a:srcRect b="13045"/>
          <a:stretch/>
        </p:blipFill>
        <p:spPr>
          <a:xfrm rot="5400000">
            <a:off x="186970" y="5900904"/>
            <a:ext cx="944417" cy="1035220"/>
          </a:xfrm>
          <a:prstGeom prst="rect">
            <a:avLst/>
          </a:prstGeom>
        </p:spPr>
      </p:pic>
      <p:sp>
        <p:nvSpPr>
          <p:cNvPr id="7" name="Rechteck 6"/>
          <p:cNvSpPr/>
          <p:nvPr/>
        </p:nvSpPr>
        <p:spPr>
          <a:xfrm>
            <a:off x="-57648" y="9168265"/>
            <a:ext cx="3511550" cy="323165"/>
          </a:xfrm>
          <a:prstGeom prst="rect">
            <a:avLst/>
          </a:prstGeom>
        </p:spPr>
        <p:txBody>
          <a:bodyPr wrap="square">
            <a:spAutoFit/>
          </a:bodyPr>
          <a:lstStyle/>
          <a:p>
            <a:pPr lvl="0" algn="r"/>
            <a:r>
              <a:rPr lang="de-DE" sz="1500" b="1" dirty="0">
                <a:solidFill>
                  <a:prstClr val="black"/>
                </a:solidFill>
              </a:rPr>
              <a:t>alle Preise sind Abholpreise zzgl. MwSt. !</a:t>
            </a:r>
          </a:p>
        </p:txBody>
      </p:sp>
      <p:sp>
        <p:nvSpPr>
          <p:cNvPr id="15" name="Rechteck 14"/>
          <p:cNvSpPr/>
          <p:nvPr/>
        </p:nvSpPr>
        <p:spPr>
          <a:xfrm>
            <a:off x="-7239" y="-6012"/>
            <a:ext cx="6852818" cy="47567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bg1"/>
                </a:solidFill>
                <a:latin typeface="Arial" panose="020B0604020202020204" pitchFamily="34" charset="0"/>
                <a:cs typeface="Arial" panose="020B0604020202020204" pitchFamily="34" charset="0"/>
              </a:rPr>
              <a:t>Fugenschneider</a:t>
            </a:r>
          </a:p>
        </p:txBody>
      </p:sp>
      <p:pic>
        <p:nvPicPr>
          <p:cNvPr id="18" name="Grafik 17"/>
          <p:cNvPicPr>
            <a:picLocks noChangeAspect="1"/>
          </p:cNvPicPr>
          <p:nvPr/>
        </p:nvPicPr>
        <p:blipFill rotWithShape="1">
          <a:blip r:embed="rId5"/>
          <a:srcRect l="28433" t="-424" r="29895" b="424"/>
          <a:stretch/>
        </p:blipFill>
        <p:spPr>
          <a:xfrm>
            <a:off x="285363" y="8171943"/>
            <a:ext cx="646475" cy="1032214"/>
          </a:xfrm>
          <a:prstGeom prst="rect">
            <a:avLst/>
          </a:prstGeom>
        </p:spPr>
      </p:pic>
      <p:pic>
        <p:nvPicPr>
          <p:cNvPr id="19" name="Grafik 18"/>
          <p:cNvPicPr>
            <a:picLocks noChangeAspect="1"/>
          </p:cNvPicPr>
          <p:nvPr/>
        </p:nvPicPr>
        <p:blipFill>
          <a:blip r:embed="rId6"/>
          <a:stretch>
            <a:fillRect/>
          </a:stretch>
        </p:blipFill>
        <p:spPr>
          <a:xfrm>
            <a:off x="140262" y="7121084"/>
            <a:ext cx="1093297" cy="819973"/>
          </a:xfrm>
          <a:prstGeom prst="rect">
            <a:avLst/>
          </a:prstGeom>
        </p:spPr>
      </p:pic>
      <p:sp>
        <p:nvSpPr>
          <p:cNvPr id="11" name="Textfeld 10"/>
          <p:cNvSpPr txBox="1"/>
          <p:nvPr/>
        </p:nvSpPr>
        <p:spPr>
          <a:xfrm>
            <a:off x="6213475" y="9539370"/>
            <a:ext cx="644525" cy="261610"/>
          </a:xfrm>
          <a:prstGeom prst="rect">
            <a:avLst/>
          </a:prstGeom>
          <a:noFill/>
        </p:spPr>
        <p:txBody>
          <a:bodyPr wrap="square" rtlCol="0">
            <a:spAutoFit/>
          </a:bodyPr>
          <a:lstStyle/>
          <a:p>
            <a:r>
              <a:rPr lang="de-DE" sz="1100" dirty="0">
                <a:solidFill>
                  <a:schemeClr val="bg1"/>
                </a:solidFill>
              </a:rPr>
              <a:t>Seite 10</a:t>
            </a:r>
          </a:p>
        </p:txBody>
      </p:sp>
      <p:sp>
        <p:nvSpPr>
          <p:cNvPr id="13" name="Textfeld 12">
            <a:extLst>
              <a:ext uri="{FF2B5EF4-FFF2-40B4-BE49-F238E27FC236}">
                <a16:creationId xmlns:a16="http://schemas.microsoft.com/office/drawing/2014/main" id="{29D0F245-39C2-4C58-827B-00A271B8AD46}"/>
              </a:ext>
            </a:extLst>
          </p:cNvPr>
          <p:cNvSpPr txBox="1"/>
          <p:nvPr/>
        </p:nvSpPr>
        <p:spPr>
          <a:xfrm>
            <a:off x="1346881" y="8186343"/>
            <a:ext cx="2190803" cy="98488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9030300003</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Metabo Nass &amp; Trocken-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Staubsauger Klasse M</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Für Schleifgiraffe oder</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andere Anwendungen!</a:t>
            </a:r>
            <a:endParaRPr kumimoji="0" lang="de-DE"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feld 16">
            <a:extLst>
              <a:ext uri="{FF2B5EF4-FFF2-40B4-BE49-F238E27FC236}">
                <a16:creationId xmlns:a16="http://schemas.microsoft.com/office/drawing/2014/main" id="{76A7D5B2-7DD0-4B8C-90D6-40F53610D208}"/>
              </a:ext>
            </a:extLst>
          </p:cNvPr>
          <p:cNvSpPr txBox="1"/>
          <p:nvPr/>
        </p:nvSpPr>
        <p:spPr>
          <a:xfrm>
            <a:off x="1375578" y="7021872"/>
            <a:ext cx="2190803" cy="1138773"/>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9030300085</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Schleifscheiben Trockenbau</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225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Körnung: 60, 80, 100, 120</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Keine Rückgabe der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Benutzen Scheiben möglich!</a:t>
            </a:r>
          </a:p>
        </p:txBody>
      </p:sp>
      <p:sp>
        <p:nvSpPr>
          <p:cNvPr id="20" name="Textfeld 19">
            <a:extLst>
              <a:ext uri="{FF2B5EF4-FFF2-40B4-BE49-F238E27FC236}">
                <a16:creationId xmlns:a16="http://schemas.microsoft.com/office/drawing/2014/main" id="{B81D7977-EC8B-4B8B-8A08-E6C822430C6B}"/>
              </a:ext>
            </a:extLst>
          </p:cNvPr>
          <p:cNvSpPr txBox="1"/>
          <p:nvPr/>
        </p:nvSpPr>
        <p:spPr>
          <a:xfrm>
            <a:off x="1413162" y="5988215"/>
            <a:ext cx="1957317" cy="55399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9030300060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Schleifscheibe einschieben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Körnung 16 oder 24</a:t>
            </a:r>
          </a:p>
        </p:txBody>
      </p:sp>
      <p:sp>
        <p:nvSpPr>
          <p:cNvPr id="21" name="Textfeld 20">
            <a:extLst>
              <a:ext uri="{FF2B5EF4-FFF2-40B4-BE49-F238E27FC236}">
                <a16:creationId xmlns:a16="http://schemas.microsoft.com/office/drawing/2014/main" id="{0B071D0D-160F-40E6-9D68-E0641809F83B}"/>
              </a:ext>
            </a:extLst>
          </p:cNvPr>
          <p:cNvSpPr txBox="1"/>
          <p:nvPr/>
        </p:nvSpPr>
        <p:spPr>
          <a:xfrm>
            <a:off x="1408824" y="4380214"/>
            <a:ext cx="2195970" cy="1184940"/>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Norton Diamant Bohrkronen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Größen: 80 x 201 x 450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80 mm  </a:t>
            </a: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903030023</a:t>
            </a:r>
            <a:endPar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114 mm  </a:t>
            </a: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903030084</a:t>
            </a:r>
            <a:endPar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130 mm  </a:t>
            </a: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903030067</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160 mm  </a:t>
            </a: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903030076</a:t>
            </a:r>
            <a:endPar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193 mm  </a:t>
            </a: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903030038</a:t>
            </a:r>
            <a:endParaRPr kumimoji="0" lang="de-DE"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Textfeld 21">
            <a:extLst>
              <a:ext uri="{FF2B5EF4-FFF2-40B4-BE49-F238E27FC236}">
                <a16:creationId xmlns:a16="http://schemas.microsoft.com/office/drawing/2014/main" id="{650A7690-0872-4497-8EB3-769168CCA7F0}"/>
              </a:ext>
            </a:extLst>
          </p:cNvPr>
          <p:cNvSpPr txBox="1"/>
          <p:nvPr/>
        </p:nvSpPr>
        <p:spPr>
          <a:xfrm>
            <a:off x="1432815" y="3103829"/>
            <a:ext cx="1957317" cy="55399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9030300070</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Diamant Schleifscheibe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180 mm </a:t>
            </a:r>
          </a:p>
        </p:txBody>
      </p:sp>
      <p:pic>
        <p:nvPicPr>
          <p:cNvPr id="9" name="Grafik 8">
            <a:extLst>
              <a:ext uri="{FF2B5EF4-FFF2-40B4-BE49-F238E27FC236}">
                <a16:creationId xmlns:a16="http://schemas.microsoft.com/office/drawing/2014/main" id="{904061AA-9A42-457A-B265-ABC29AB7E70F}"/>
              </a:ext>
            </a:extLst>
          </p:cNvPr>
          <p:cNvPicPr>
            <a:picLocks noChangeAspect="1"/>
          </p:cNvPicPr>
          <p:nvPr/>
        </p:nvPicPr>
        <p:blipFill>
          <a:blip r:embed="rId7"/>
          <a:stretch>
            <a:fillRect/>
          </a:stretch>
        </p:blipFill>
        <p:spPr>
          <a:xfrm>
            <a:off x="-57648" y="510072"/>
            <a:ext cx="1866563" cy="1702999"/>
          </a:xfrm>
          <a:prstGeom prst="rect">
            <a:avLst/>
          </a:prstGeom>
        </p:spPr>
      </p:pic>
      <p:pic>
        <p:nvPicPr>
          <p:cNvPr id="33" name="Grafik 32">
            <a:extLst>
              <a:ext uri="{FF2B5EF4-FFF2-40B4-BE49-F238E27FC236}">
                <a16:creationId xmlns:a16="http://schemas.microsoft.com/office/drawing/2014/main" id="{BF5BA0BA-D89E-4671-A809-84A0B242EECF}"/>
              </a:ext>
            </a:extLst>
          </p:cNvPr>
          <p:cNvPicPr>
            <a:picLocks noChangeAspect="1"/>
          </p:cNvPicPr>
          <p:nvPr/>
        </p:nvPicPr>
        <p:blipFill>
          <a:blip r:embed="rId8"/>
          <a:stretch>
            <a:fillRect/>
          </a:stretch>
        </p:blipFill>
        <p:spPr>
          <a:xfrm>
            <a:off x="4426616" y="648637"/>
            <a:ext cx="713294" cy="1208426"/>
          </a:xfrm>
          <a:prstGeom prst="rect">
            <a:avLst/>
          </a:prstGeom>
          <a:ln w="12700">
            <a:solidFill>
              <a:schemeClr val="tx1"/>
            </a:solidFill>
          </a:ln>
        </p:spPr>
      </p:pic>
      <p:pic>
        <p:nvPicPr>
          <p:cNvPr id="34" name="Grafik 33">
            <a:extLst>
              <a:ext uri="{FF2B5EF4-FFF2-40B4-BE49-F238E27FC236}">
                <a16:creationId xmlns:a16="http://schemas.microsoft.com/office/drawing/2014/main" id="{16F47942-7DF3-4864-A954-198EA4A9ACD7}"/>
              </a:ext>
            </a:extLst>
          </p:cNvPr>
          <p:cNvPicPr>
            <a:picLocks noChangeAspect="1"/>
          </p:cNvPicPr>
          <p:nvPr/>
        </p:nvPicPr>
        <p:blipFill>
          <a:blip r:embed="rId8"/>
          <a:stretch>
            <a:fillRect/>
          </a:stretch>
        </p:blipFill>
        <p:spPr>
          <a:xfrm>
            <a:off x="6144706" y="648637"/>
            <a:ext cx="713294" cy="1208426"/>
          </a:xfrm>
          <a:prstGeom prst="rect">
            <a:avLst/>
          </a:prstGeom>
          <a:ln w="12700">
            <a:solidFill>
              <a:schemeClr val="tx1"/>
            </a:solidFill>
          </a:ln>
        </p:spPr>
      </p:pic>
      <p:pic>
        <p:nvPicPr>
          <p:cNvPr id="35" name="Grafik 34">
            <a:extLst>
              <a:ext uri="{FF2B5EF4-FFF2-40B4-BE49-F238E27FC236}">
                <a16:creationId xmlns:a16="http://schemas.microsoft.com/office/drawing/2014/main" id="{B863F67E-115C-4AC9-82CB-10DD32563AA6}"/>
              </a:ext>
            </a:extLst>
          </p:cNvPr>
          <p:cNvPicPr>
            <a:picLocks noChangeAspect="1"/>
          </p:cNvPicPr>
          <p:nvPr/>
        </p:nvPicPr>
        <p:blipFill>
          <a:blip r:embed="rId9"/>
          <a:stretch>
            <a:fillRect/>
          </a:stretch>
        </p:blipFill>
        <p:spPr>
          <a:xfrm>
            <a:off x="3556728" y="648637"/>
            <a:ext cx="734981" cy="1208426"/>
          </a:xfrm>
          <a:prstGeom prst="rect">
            <a:avLst/>
          </a:prstGeom>
          <a:ln w="12700">
            <a:solidFill>
              <a:schemeClr val="tx1"/>
            </a:solidFill>
          </a:ln>
        </p:spPr>
      </p:pic>
      <p:pic>
        <p:nvPicPr>
          <p:cNvPr id="28" name="Grafik 27">
            <a:extLst>
              <a:ext uri="{FF2B5EF4-FFF2-40B4-BE49-F238E27FC236}">
                <a16:creationId xmlns:a16="http://schemas.microsoft.com/office/drawing/2014/main" id="{839C5F85-4DD1-40E2-98DE-E876056878B2}"/>
              </a:ext>
            </a:extLst>
          </p:cNvPr>
          <p:cNvPicPr>
            <a:picLocks noChangeAspect="1"/>
          </p:cNvPicPr>
          <p:nvPr/>
        </p:nvPicPr>
        <p:blipFill>
          <a:blip r:embed="rId10"/>
          <a:stretch>
            <a:fillRect/>
          </a:stretch>
        </p:blipFill>
        <p:spPr>
          <a:xfrm>
            <a:off x="5296505" y="648637"/>
            <a:ext cx="737680" cy="1208426"/>
          </a:xfrm>
          <a:prstGeom prst="rect">
            <a:avLst/>
          </a:prstGeom>
          <a:ln w="12700">
            <a:solidFill>
              <a:schemeClr val="tx1"/>
            </a:solidFill>
          </a:ln>
        </p:spPr>
      </p:pic>
      <p:sp>
        <p:nvSpPr>
          <p:cNvPr id="37" name="Rechteck 36">
            <a:extLst>
              <a:ext uri="{FF2B5EF4-FFF2-40B4-BE49-F238E27FC236}">
                <a16:creationId xmlns:a16="http://schemas.microsoft.com/office/drawing/2014/main" id="{5D577C30-0248-43D1-BC72-2A90186AA8D0}"/>
              </a:ext>
            </a:extLst>
          </p:cNvPr>
          <p:cNvSpPr/>
          <p:nvPr/>
        </p:nvSpPr>
        <p:spPr>
          <a:xfrm>
            <a:off x="-11479" y="2041742"/>
            <a:ext cx="6869479" cy="4105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Trennen / Schleifen / Bohren + Zubehör</a:t>
            </a:r>
          </a:p>
        </p:txBody>
      </p:sp>
      <p:sp>
        <p:nvSpPr>
          <p:cNvPr id="41" name="Textfeld 40">
            <a:extLst>
              <a:ext uri="{FF2B5EF4-FFF2-40B4-BE49-F238E27FC236}">
                <a16:creationId xmlns:a16="http://schemas.microsoft.com/office/drawing/2014/main" id="{4BCC8B65-6F94-44ED-8F22-8DD4A2ABB629}"/>
              </a:ext>
            </a:extLst>
          </p:cNvPr>
          <p:cNvSpPr txBox="1"/>
          <p:nvPr/>
        </p:nvSpPr>
        <p:spPr>
          <a:xfrm>
            <a:off x="3505467" y="3319273"/>
            <a:ext cx="79710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35,- €</a:t>
            </a:r>
          </a:p>
        </p:txBody>
      </p:sp>
      <p:sp>
        <p:nvSpPr>
          <p:cNvPr id="49" name="Textfeld 48">
            <a:extLst>
              <a:ext uri="{FF2B5EF4-FFF2-40B4-BE49-F238E27FC236}">
                <a16:creationId xmlns:a16="http://schemas.microsoft.com/office/drawing/2014/main" id="{102AD9F7-58E3-4639-AF6E-22304AC66109}"/>
              </a:ext>
            </a:extLst>
          </p:cNvPr>
          <p:cNvSpPr txBox="1"/>
          <p:nvPr/>
        </p:nvSpPr>
        <p:spPr>
          <a:xfrm>
            <a:off x="4426616" y="6168730"/>
            <a:ext cx="752889"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15,- €</a:t>
            </a:r>
          </a:p>
        </p:txBody>
      </p:sp>
      <p:sp>
        <p:nvSpPr>
          <p:cNvPr id="51" name="Textfeld 50">
            <a:extLst>
              <a:ext uri="{FF2B5EF4-FFF2-40B4-BE49-F238E27FC236}">
                <a16:creationId xmlns:a16="http://schemas.microsoft.com/office/drawing/2014/main" id="{08610221-FB39-44BA-BEEC-A483AC6EFD8B}"/>
              </a:ext>
            </a:extLst>
          </p:cNvPr>
          <p:cNvSpPr txBox="1"/>
          <p:nvPr/>
        </p:nvSpPr>
        <p:spPr>
          <a:xfrm>
            <a:off x="4387021" y="7294777"/>
            <a:ext cx="752889"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 €</a:t>
            </a:r>
          </a:p>
        </p:txBody>
      </p:sp>
      <p:sp>
        <p:nvSpPr>
          <p:cNvPr id="53" name="Textfeld 52">
            <a:extLst>
              <a:ext uri="{FF2B5EF4-FFF2-40B4-BE49-F238E27FC236}">
                <a16:creationId xmlns:a16="http://schemas.microsoft.com/office/drawing/2014/main" id="{EBD10968-E5B4-47ED-B02C-8C0D7DD8C75D}"/>
              </a:ext>
            </a:extLst>
          </p:cNvPr>
          <p:cNvSpPr txBox="1"/>
          <p:nvPr/>
        </p:nvSpPr>
        <p:spPr>
          <a:xfrm>
            <a:off x="5198117" y="8653795"/>
            <a:ext cx="865584"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15,- €</a:t>
            </a:r>
          </a:p>
        </p:txBody>
      </p:sp>
      <p:sp>
        <p:nvSpPr>
          <p:cNvPr id="55" name="Textfeld 54">
            <a:extLst>
              <a:ext uri="{FF2B5EF4-FFF2-40B4-BE49-F238E27FC236}">
                <a16:creationId xmlns:a16="http://schemas.microsoft.com/office/drawing/2014/main" id="{617828DF-19E1-4BC1-8202-660A12D66AD5}"/>
              </a:ext>
            </a:extLst>
          </p:cNvPr>
          <p:cNvSpPr txBox="1"/>
          <p:nvPr/>
        </p:nvSpPr>
        <p:spPr>
          <a:xfrm>
            <a:off x="4435009" y="3334678"/>
            <a:ext cx="586469"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7" name="Textfeld 56">
            <a:extLst>
              <a:ext uri="{FF2B5EF4-FFF2-40B4-BE49-F238E27FC236}">
                <a16:creationId xmlns:a16="http://schemas.microsoft.com/office/drawing/2014/main" id="{8F758A5E-5BE9-41D7-9165-0528BF27A1F7}"/>
              </a:ext>
            </a:extLst>
          </p:cNvPr>
          <p:cNvSpPr txBox="1"/>
          <p:nvPr/>
        </p:nvSpPr>
        <p:spPr>
          <a:xfrm>
            <a:off x="5238042" y="3319273"/>
            <a:ext cx="796143"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10,-  €</a:t>
            </a:r>
          </a:p>
        </p:txBody>
      </p:sp>
      <p:sp>
        <p:nvSpPr>
          <p:cNvPr id="61" name="Textfeld 60">
            <a:extLst>
              <a:ext uri="{FF2B5EF4-FFF2-40B4-BE49-F238E27FC236}">
                <a16:creationId xmlns:a16="http://schemas.microsoft.com/office/drawing/2014/main" id="{1D454630-00E9-4215-8D25-5785BA769478}"/>
              </a:ext>
            </a:extLst>
          </p:cNvPr>
          <p:cNvSpPr txBox="1"/>
          <p:nvPr/>
        </p:nvSpPr>
        <p:spPr>
          <a:xfrm>
            <a:off x="4487629" y="4757798"/>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2" name="Textfeld 61">
            <a:extLst>
              <a:ext uri="{FF2B5EF4-FFF2-40B4-BE49-F238E27FC236}">
                <a16:creationId xmlns:a16="http://schemas.microsoft.com/office/drawing/2014/main" id="{EECEE6C4-A0BD-41FB-A259-09C368837EBE}"/>
              </a:ext>
            </a:extLst>
          </p:cNvPr>
          <p:cNvSpPr txBox="1"/>
          <p:nvPr/>
        </p:nvSpPr>
        <p:spPr>
          <a:xfrm>
            <a:off x="5296505" y="4757798"/>
            <a:ext cx="715248"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10,-  €</a:t>
            </a:r>
          </a:p>
        </p:txBody>
      </p:sp>
      <p:sp>
        <p:nvSpPr>
          <p:cNvPr id="64" name="Textfeld 63">
            <a:extLst>
              <a:ext uri="{FF2B5EF4-FFF2-40B4-BE49-F238E27FC236}">
                <a16:creationId xmlns:a16="http://schemas.microsoft.com/office/drawing/2014/main" id="{3D4D2FD1-CC31-4383-B684-686C0B529ECB}"/>
              </a:ext>
            </a:extLst>
          </p:cNvPr>
          <p:cNvSpPr txBox="1"/>
          <p:nvPr/>
        </p:nvSpPr>
        <p:spPr>
          <a:xfrm>
            <a:off x="3686810" y="6186589"/>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5" name="Textfeld 64">
            <a:extLst>
              <a:ext uri="{FF2B5EF4-FFF2-40B4-BE49-F238E27FC236}">
                <a16:creationId xmlns:a16="http://schemas.microsoft.com/office/drawing/2014/main" id="{8C0FF53D-456A-425C-9594-FF63F4F784C4}"/>
              </a:ext>
            </a:extLst>
          </p:cNvPr>
          <p:cNvSpPr txBox="1"/>
          <p:nvPr/>
        </p:nvSpPr>
        <p:spPr>
          <a:xfrm>
            <a:off x="5372044" y="6182165"/>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6" name="Textfeld 65">
            <a:extLst>
              <a:ext uri="{FF2B5EF4-FFF2-40B4-BE49-F238E27FC236}">
                <a16:creationId xmlns:a16="http://schemas.microsoft.com/office/drawing/2014/main" id="{B9D2CFCF-638F-467F-9630-3A99F5B5BC9B}"/>
              </a:ext>
            </a:extLst>
          </p:cNvPr>
          <p:cNvSpPr txBox="1"/>
          <p:nvPr/>
        </p:nvSpPr>
        <p:spPr>
          <a:xfrm>
            <a:off x="6221884" y="6168957"/>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7" name="Textfeld 66">
            <a:extLst>
              <a:ext uri="{FF2B5EF4-FFF2-40B4-BE49-F238E27FC236}">
                <a16:creationId xmlns:a16="http://schemas.microsoft.com/office/drawing/2014/main" id="{814742EF-E11E-4B64-8382-00BD718E72A9}"/>
              </a:ext>
            </a:extLst>
          </p:cNvPr>
          <p:cNvSpPr txBox="1"/>
          <p:nvPr/>
        </p:nvSpPr>
        <p:spPr>
          <a:xfrm>
            <a:off x="3666611" y="7294777"/>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8" name="Textfeld 67">
            <a:extLst>
              <a:ext uri="{FF2B5EF4-FFF2-40B4-BE49-F238E27FC236}">
                <a16:creationId xmlns:a16="http://schemas.microsoft.com/office/drawing/2014/main" id="{9990EEF1-E8E0-47BF-A068-68846676F491}"/>
              </a:ext>
            </a:extLst>
          </p:cNvPr>
          <p:cNvSpPr txBox="1"/>
          <p:nvPr/>
        </p:nvSpPr>
        <p:spPr>
          <a:xfrm>
            <a:off x="3666611" y="8624497"/>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9" name="Textfeld 68">
            <a:extLst>
              <a:ext uri="{FF2B5EF4-FFF2-40B4-BE49-F238E27FC236}">
                <a16:creationId xmlns:a16="http://schemas.microsoft.com/office/drawing/2014/main" id="{6093BABB-2DE0-47A9-9E26-4822559C9C49}"/>
              </a:ext>
            </a:extLst>
          </p:cNvPr>
          <p:cNvSpPr txBox="1"/>
          <p:nvPr/>
        </p:nvSpPr>
        <p:spPr>
          <a:xfrm>
            <a:off x="5372043" y="7312311"/>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0" name="Textfeld 69">
            <a:extLst>
              <a:ext uri="{FF2B5EF4-FFF2-40B4-BE49-F238E27FC236}">
                <a16:creationId xmlns:a16="http://schemas.microsoft.com/office/drawing/2014/main" id="{CFF837DD-E16E-49F6-9F25-6AACAE85E454}"/>
              </a:ext>
            </a:extLst>
          </p:cNvPr>
          <p:cNvSpPr txBox="1"/>
          <p:nvPr/>
        </p:nvSpPr>
        <p:spPr>
          <a:xfrm>
            <a:off x="6221884" y="7326254"/>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1" name="Textfeld 70">
            <a:extLst>
              <a:ext uri="{FF2B5EF4-FFF2-40B4-BE49-F238E27FC236}">
                <a16:creationId xmlns:a16="http://schemas.microsoft.com/office/drawing/2014/main" id="{B1EE25F5-CDFF-455D-9245-CD4C4F69BF6F}"/>
              </a:ext>
            </a:extLst>
          </p:cNvPr>
          <p:cNvSpPr txBox="1"/>
          <p:nvPr/>
        </p:nvSpPr>
        <p:spPr>
          <a:xfrm>
            <a:off x="4487755" y="8624497"/>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Textfeld 71">
            <a:extLst>
              <a:ext uri="{FF2B5EF4-FFF2-40B4-BE49-F238E27FC236}">
                <a16:creationId xmlns:a16="http://schemas.microsoft.com/office/drawing/2014/main" id="{C29AEBA5-271A-4A12-9A6C-13CE730D184C}"/>
              </a:ext>
            </a:extLst>
          </p:cNvPr>
          <p:cNvSpPr txBox="1"/>
          <p:nvPr/>
        </p:nvSpPr>
        <p:spPr>
          <a:xfrm>
            <a:off x="6204024" y="8668024"/>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4" name="Textfeld 73">
            <a:extLst>
              <a:ext uri="{FF2B5EF4-FFF2-40B4-BE49-F238E27FC236}">
                <a16:creationId xmlns:a16="http://schemas.microsoft.com/office/drawing/2014/main" id="{57C16559-8B0A-4837-A5FA-976A8B979E19}"/>
              </a:ext>
            </a:extLst>
          </p:cNvPr>
          <p:cNvSpPr txBox="1"/>
          <p:nvPr/>
        </p:nvSpPr>
        <p:spPr>
          <a:xfrm>
            <a:off x="3507794" y="618656"/>
            <a:ext cx="832846" cy="307777"/>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400" b="1" i="0" u="sng" strike="noStrike" kern="1200" cap="none" spc="0" normalizeH="0" baseline="0" noProof="0" dirty="0">
                <a:ln>
                  <a:noFill/>
                </a:ln>
                <a:solidFill>
                  <a:prstClr val="black"/>
                </a:solidFill>
                <a:effectLst/>
                <a:uLnTx/>
                <a:uFillTx/>
                <a:latin typeface="Calibri" panose="020F0502020204030204"/>
                <a:ea typeface="+mn-ea"/>
                <a:cs typeface="+mn-cs"/>
              </a:rPr>
              <a:t>1/2 Tag</a:t>
            </a:r>
          </a:p>
        </p:txBody>
      </p:sp>
      <p:sp>
        <p:nvSpPr>
          <p:cNvPr id="76" name="Textfeld 75">
            <a:extLst>
              <a:ext uri="{FF2B5EF4-FFF2-40B4-BE49-F238E27FC236}">
                <a16:creationId xmlns:a16="http://schemas.microsoft.com/office/drawing/2014/main" id="{745A039D-8DA7-4391-AB0F-5E08F544DB85}"/>
              </a:ext>
            </a:extLst>
          </p:cNvPr>
          <p:cNvSpPr txBox="1"/>
          <p:nvPr/>
        </p:nvSpPr>
        <p:spPr>
          <a:xfrm>
            <a:off x="4458931" y="618656"/>
            <a:ext cx="648663" cy="307777"/>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400" b="1" i="0" u="sng" strike="noStrike" kern="1200" cap="none" spc="0" normalizeH="0" baseline="0" noProof="0" dirty="0">
                <a:ln>
                  <a:noFill/>
                </a:ln>
                <a:solidFill>
                  <a:prstClr val="black"/>
                </a:solidFill>
                <a:effectLst/>
                <a:uLnTx/>
                <a:uFillTx/>
                <a:latin typeface="Calibri" panose="020F0502020204030204"/>
                <a:ea typeface="+mn-ea"/>
                <a:cs typeface="+mn-cs"/>
              </a:rPr>
              <a:t>1 Tag</a:t>
            </a:r>
          </a:p>
        </p:txBody>
      </p:sp>
      <p:sp>
        <p:nvSpPr>
          <p:cNvPr id="78" name="Textfeld 77">
            <a:extLst>
              <a:ext uri="{FF2B5EF4-FFF2-40B4-BE49-F238E27FC236}">
                <a16:creationId xmlns:a16="http://schemas.microsoft.com/office/drawing/2014/main" id="{F3A265E9-C027-4A8D-BC7E-C8C2A4B46AB0}"/>
              </a:ext>
            </a:extLst>
          </p:cNvPr>
          <p:cNvSpPr txBox="1"/>
          <p:nvPr/>
        </p:nvSpPr>
        <p:spPr>
          <a:xfrm>
            <a:off x="5269808" y="603267"/>
            <a:ext cx="791074"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sng" strike="noStrike" kern="1200" cap="none" spc="0" normalizeH="0" baseline="0" noProof="0" dirty="0">
                <a:ln>
                  <a:noFill/>
                </a:ln>
                <a:solidFill>
                  <a:prstClr val="black"/>
                </a:solidFill>
                <a:effectLst/>
                <a:uLnTx/>
                <a:uFillTx/>
                <a:latin typeface="Calibri" panose="020F0502020204030204"/>
                <a:ea typeface="+mn-ea"/>
                <a:cs typeface="+mn-cs"/>
              </a:rPr>
              <a:t>Woche</a:t>
            </a:r>
          </a:p>
        </p:txBody>
      </p:sp>
      <p:sp>
        <p:nvSpPr>
          <p:cNvPr id="80" name="Textfeld 79">
            <a:extLst>
              <a:ext uri="{FF2B5EF4-FFF2-40B4-BE49-F238E27FC236}">
                <a16:creationId xmlns:a16="http://schemas.microsoft.com/office/drawing/2014/main" id="{A665C323-E371-4A39-B6B7-38BBE70AEC4A}"/>
              </a:ext>
            </a:extLst>
          </p:cNvPr>
          <p:cNvSpPr txBox="1"/>
          <p:nvPr/>
        </p:nvSpPr>
        <p:spPr>
          <a:xfrm>
            <a:off x="6069078" y="590592"/>
            <a:ext cx="872255" cy="646331"/>
          </a:xfrm>
          <a:prstGeom prst="rect">
            <a:avLst/>
          </a:prstGeom>
          <a:noFill/>
        </p:spPr>
        <p:txBody>
          <a:bodyPr wrap="square">
            <a:spAutoFit/>
          </a:bodyPr>
          <a:lstStyle/>
          <a:p>
            <a:pPr algn="ctr"/>
            <a:r>
              <a:rPr lang="de-DE" sz="1800" b="1" u="sng" dirty="0"/>
              <a:t>Abnutzung</a:t>
            </a:r>
          </a:p>
        </p:txBody>
      </p:sp>
      <p:sp>
        <p:nvSpPr>
          <p:cNvPr id="82" name="Textfeld 81">
            <a:extLst>
              <a:ext uri="{FF2B5EF4-FFF2-40B4-BE49-F238E27FC236}">
                <a16:creationId xmlns:a16="http://schemas.microsoft.com/office/drawing/2014/main" id="{CD62A058-87E1-473F-B780-AEE411FA61A2}"/>
              </a:ext>
            </a:extLst>
          </p:cNvPr>
          <p:cNvSpPr txBox="1"/>
          <p:nvPr/>
        </p:nvSpPr>
        <p:spPr>
          <a:xfrm>
            <a:off x="4398078" y="1184899"/>
            <a:ext cx="781427" cy="369332"/>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prstClr val="black"/>
                </a:solidFill>
                <a:effectLst/>
                <a:uLnTx/>
                <a:uFillTx/>
                <a:latin typeface="Calibri" panose="020F0502020204030204"/>
                <a:ea typeface="+mn-ea"/>
                <a:cs typeface="+mn-cs"/>
              </a:rPr>
              <a:t>50,- €</a:t>
            </a:r>
          </a:p>
        </p:txBody>
      </p:sp>
      <p:sp>
        <p:nvSpPr>
          <p:cNvPr id="83" name="Textfeld 82">
            <a:extLst>
              <a:ext uri="{FF2B5EF4-FFF2-40B4-BE49-F238E27FC236}">
                <a16:creationId xmlns:a16="http://schemas.microsoft.com/office/drawing/2014/main" id="{81CB91D6-256A-4E81-9A42-AC061217E82C}"/>
              </a:ext>
            </a:extLst>
          </p:cNvPr>
          <p:cNvSpPr txBox="1"/>
          <p:nvPr/>
        </p:nvSpPr>
        <p:spPr>
          <a:xfrm>
            <a:off x="3730407" y="1204477"/>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4" name="Textfeld 83">
            <a:extLst>
              <a:ext uri="{FF2B5EF4-FFF2-40B4-BE49-F238E27FC236}">
                <a16:creationId xmlns:a16="http://schemas.microsoft.com/office/drawing/2014/main" id="{1E49CEB5-7DAD-4381-BDDC-FB76208A8761}"/>
              </a:ext>
            </a:extLst>
          </p:cNvPr>
          <p:cNvSpPr txBox="1"/>
          <p:nvPr/>
        </p:nvSpPr>
        <p:spPr>
          <a:xfrm>
            <a:off x="5382262" y="1176233"/>
            <a:ext cx="474815"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87" name="Textfeld 86">
            <a:extLst>
              <a:ext uri="{FF2B5EF4-FFF2-40B4-BE49-F238E27FC236}">
                <a16:creationId xmlns:a16="http://schemas.microsoft.com/office/drawing/2014/main" id="{9031EC2E-114B-4A88-8E5B-BAEADDDCB7BF}"/>
              </a:ext>
            </a:extLst>
          </p:cNvPr>
          <p:cNvSpPr txBox="1"/>
          <p:nvPr/>
        </p:nvSpPr>
        <p:spPr>
          <a:xfrm>
            <a:off x="1550539" y="644241"/>
            <a:ext cx="3551128" cy="147732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9030300132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srgbClr val="000000"/>
                </a:solidFill>
                <a:effectLst/>
                <a:uLnTx/>
                <a:uFillTx/>
                <a:latin typeface="Titillium Web"/>
                <a:ea typeface="+mn-ea"/>
                <a:cs typeface="+mn-cs"/>
              </a:rPr>
              <a:t>Norton Clipper Fugenschneider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srgbClr val="000000"/>
                </a:solidFill>
                <a:effectLst/>
                <a:uLnTx/>
                <a:uFillTx/>
                <a:latin typeface="Titillium Web"/>
                <a:ea typeface="+mn-ea"/>
                <a:cs typeface="+mn-cs"/>
              </a:rPr>
              <a:t>CS1 P13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00" b="1" i="0" strike="noStrike" kern="1200" cap="none" spc="0" normalizeH="0" baseline="0" noProof="0" dirty="0">
                <a:ln>
                  <a:noFill/>
                </a:ln>
                <a:solidFill>
                  <a:srgbClr val="000000"/>
                </a:solidFill>
                <a:effectLst/>
                <a:uLnTx/>
                <a:uFillTx/>
                <a:latin typeface="Titillium Web"/>
                <a:ea typeface="+mn-ea"/>
                <a:cs typeface="+mn-cs"/>
              </a:rPr>
              <a:t>Max.-Schnitt:	190 mm</a:t>
            </a:r>
          </a:p>
          <a:p>
            <a:pPr marL="0" marR="0" lvl="0" indent="0" algn="l" defTabSz="457200" rtl="0" eaLnBrk="1" fontAlgn="auto" latinLnBrk="0" hangingPunct="1">
              <a:lnSpc>
                <a:spcPct val="100000"/>
              </a:lnSpc>
              <a:spcBef>
                <a:spcPts val="0"/>
              </a:spcBef>
              <a:spcAft>
                <a:spcPts val="0"/>
              </a:spcAft>
              <a:buClrTx/>
              <a:buSzTx/>
              <a:buFontTx/>
              <a:buNone/>
              <a:tabLst/>
              <a:defRPr/>
            </a:pPr>
            <a:r>
              <a:rPr lang="de-DE" sz="1000" b="1" dirty="0">
                <a:solidFill>
                  <a:srgbClr val="000000"/>
                </a:solidFill>
                <a:latin typeface="Titillium Web"/>
              </a:rPr>
              <a:t>Leistung:	13 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000" b="1" i="0" strike="noStrike" kern="1200" cap="none" spc="0" normalizeH="0" baseline="0" noProof="0" dirty="0">
                <a:ln>
                  <a:noFill/>
                </a:ln>
                <a:solidFill>
                  <a:srgbClr val="000000"/>
                </a:solidFill>
                <a:effectLst/>
                <a:uLnTx/>
                <a:uFillTx/>
                <a:latin typeface="Titillium Web"/>
                <a:ea typeface="+mn-ea"/>
                <a:cs typeface="+mn-cs"/>
              </a:rPr>
              <a:t>Gewicht:	140 kg</a:t>
            </a:r>
          </a:p>
          <a:p>
            <a:pPr marL="0" marR="0" lvl="0" indent="0" algn="l" defTabSz="457200" rtl="0" eaLnBrk="1" fontAlgn="auto" latinLnBrk="0" hangingPunct="1">
              <a:lnSpc>
                <a:spcPct val="100000"/>
              </a:lnSpc>
              <a:spcBef>
                <a:spcPts val="0"/>
              </a:spcBef>
              <a:spcAft>
                <a:spcPts val="0"/>
              </a:spcAft>
              <a:buClrTx/>
              <a:buSzTx/>
              <a:buFontTx/>
              <a:buNone/>
              <a:tabLst/>
              <a:defRPr/>
            </a:pPr>
            <a:r>
              <a:rPr lang="de-DE" sz="1000" b="1" dirty="0">
                <a:solidFill>
                  <a:srgbClr val="000000"/>
                </a:solidFill>
                <a:latin typeface="Titillium Web"/>
              </a:rPr>
              <a:t>Kraftstoff:	Benzin</a:t>
            </a:r>
          </a:p>
          <a:p>
            <a:pPr marL="0" marR="0" lvl="0" indent="0" algn="l" defTabSz="457200" rtl="0" eaLnBrk="1" fontAlgn="auto" latinLnBrk="0" hangingPunct="1">
              <a:lnSpc>
                <a:spcPct val="100000"/>
              </a:lnSpc>
              <a:spcBef>
                <a:spcPts val="0"/>
              </a:spcBef>
              <a:spcAft>
                <a:spcPts val="0"/>
              </a:spcAft>
              <a:buClrTx/>
              <a:buSzTx/>
              <a:buFontTx/>
              <a:buNone/>
              <a:tabLst/>
              <a:defRPr/>
            </a:pPr>
            <a:r>
              <a:rPr lang="de-DE" sz="1000" b="1" i="0" dirty="0">
                <a:solidFill>
                  <a:srgbClr val="000000"/>
                </a:solidFill>
                <a:effectLst/>
                <a:latin typeface="Titillium Web"/>
              </a:rPr>
              <a:t>Max. Blatt-Ø	500 mm</a:t>
            </a:r>
            <a:endParaRPr kumimoji="0" lang="de-DE" sz="1000" b="1" i="0" strike="noStrike" kern="1200" cap="none" spc="0" normalizeH="0" baseline="0" noProof="0" dirty="0">
              <a:ln>
                <a:noFill/>
              </a:ln>
              <a:solidFill>
                <a:srgbClr val="000000"/>
              </a:solidFill>
              <a:effectLst/>
              <a:uLnTx/>
              <a:uFillTx/>
              <a:latin typeface="Titillium Web"/>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2" name="Textfeld 91">
            <a:extLst>
              <a:ext uri="{FF2B5EF4-FFF2-40B4-BE49-F238E27FC236}">
                <a16:creationId xmlns:a16="http://schemas.microsoft.com/office/drawing/2014/main" id="{F841EBD9-DFFA-44DE-AC57-4B2E5A0B2118}"/>
              </a:ext>
            </a:extLst>
          </p:cNvPr>
          <p:cNvSpPr txBox="1"/>
          <p:nvPr/>
        </p:nvSpPr>
        <p:spPr>
          <a:xfrm>
            <a:off x="5220442" y="4557622"/>
            <a:ext cx="1924828" cy="246221"/>
          </a:xfrm>
          <a:prstGeom prst="rect">
            <a:avLst/>
          </a:prstGeom>
          <a:noFill/>
        </p:spPr>
        <p:txBody>
          <a:bodyPr wrap="square" rtlCol="0">
            <a:spAutoFit/>
          </a:bodyPr>
          <a:lstStyle/>
          <a:p>
            <a:r>
              <a:rPr lang="de-DE" sz="1000" dirty="0"/>
              <a:t>Mindestens </a:t>
            </a:r>
          </a:p>
        </p:txBody>
      </p:sp>
      <p:sp>
        <p:nvSpPr>
          <p:cNvPr id="94" name="Textfeld 93">
            <a:extLst>
              <a:ext uri="{FF2B5EF4-FFF2-40B4-BE49-F238E27FC236}">
                <a16:creationId xmlns:a16="http://schemas.microsoft.com/office/drawing/2014/main" id="{B8020D57-99F4-4474-8965-BA5E44093CFC}"/>
              </a:ext>
            </a:extLst>
          </p:cNvPr>
          <p:cNvSpPr txBox="1"/>
          <p:nvPr/>
        </p:nvSpPr>
        <p:spPr>
          <a:xfrm>
            <a:off x="5198117" y="3112583"/>
            <a:ext cx="825888" cy="24622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rPr>
              <a:t>Mindestens </a:t>
            </a:r>
          </a:p>
        </p:txBody>
      </p:sp>
      <p:sp>
        <p:nvSpPr>
          <p:cNvPr id="56" name="Textfeld 55">
            <a:extLst>
              <a:ext uri="{FF2B5EF4-FFF2-40B4-BE49-F238E27FC236}">
                <a16:creationId xmlns:a16="http://schemas.microsoft.com/office/drawing/2014/main" id="{85F0756D-B402-4AC7-9D2E-C5CBCD7E357D}"/>
              </a:ext>
            </a:extLst>
          </p:cNvPr>
          <p:cNvSpPr txBox="1"/>
          <p:nvPr/>
        </p:nvSpPr>
        <p:spPr>
          <a:xfrm>
            <a:off x="6073902" y="1150395"/>
            <a:ext cx="854901"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sp>
        <p:nvSpPr>
          <p:cNvPr id="58" name="Textfeld 57">
            <a:extLst>
              <a:ext uri="{FF2B5EF4-FFF2-40B4-BE49-F238E27FC236}">
                <a16:creationId xmlns:a16="http://schemas.microsoft.com/office/drawing/2014/main" id="{5585035D-EFCB-4C0F-94C9-E1DC9A841005}"/>
              </a:ext>
            </a:extLst>
          </p:cNvPr>
          <p:cNvSpPr txBox="1"/>
          <p:nvPr/>
        </p:nvSpPr>
        <p:spPr>
          <a:xfrm>
            <a:off x="6021958" y="3229474"/>
            <a:ext cx="867000"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sp>
        <p:nvSpPr>
          <p:cNvPr id="60" name="Textfeld 59">
            <a:extLst>
              <a:ext uri="{FF2B5EF4-FFF2-40B4-BE49-F238E27FC236}">
                <a16:creationId xmlns:a16="http://schemas.microsoft.com/office/drawing/2014/main" id="{8EB94BFC-7291-4D36-870F-373BA02C3E49}"/>
              </a:ext>
            </a:extLst>
          </p:cNvPr>
          <p:cNvSpPr txBox="1"/>
          <p:nvPr/>
        </p:nvSpPr>
        <p:spPr>
          <a:xfrm>
            <a:off x="6021958" y="4667690"/>
            <a:ext cx="867000"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Info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Seite 12</a:t>
            </a:r>
          </a:p>
        </p:txBody>
      </p:sp>
      <p:pic>
        <p:nvPicPr>
          <p:cNvPr id="2" name="Grafik 1">
            <a:extLst>
              <a:ext uri="{FF2B5EF4-FFF2-40B4-BE49-F238E27FC236}">
                <a16:creationId xmlns:a16="http://schemas.microsoft.com/office/drawing/2014/main" id="{DCEDC61F-7436-0393-F1A1-471BBDBC6971}"/>
              </a:ext>
            </a:extLst>
          </p:cNvPr>
          <p:cNvPicPr>
            <a:picLocks noChangeAspect="1"/>
          </p:cNvPicPr>
          <p:nvPr/>
        </p:nvPicPr>
        <p:blipFill>
          <a:blip r:embed="rId11"/>
          <a:stretch>
            <a:fillRect/>
          </a:stretch>
        </p:blipFill>
        <p:spPr>
          <a:xfrm>
            <a:off x="6394664" y="0"/>
            <a:ext cx="463336" cy="475529"/>
          </a:xfrm>
          <a:prstGeom prst="rect">
            <a:avLst/>
          </a:prstGeom>
        </p:spPr>
      </p:pic>
      <p:pic>
        <p:nvPicPr>
          <p:cNvPr id="3" name="Grafik 2">
            <a:extLst>
              <a:ext uri="{FF2B5EF4-FFF2-40B4-BE49-F238E27FC236}">
                <a16:creationId xmlns:a16="http://schemas.microsoft.com/office/drawing/2014/main" id="{81A8C0E3-24D7-176E-3627-CC7C155B3291}"/>
              </a:ext>
            </a:extLst>
          </p:cNvPr>
          <p:cNvPicPr>
            <a:picLocks noChangeAspect="1"/>
          </p:cNvPicPr>
          <p:nvPr/>
        </p:nvPicPr>
        <p:blipFill>
          <a:blip r:embed="rId11"/>
          <a:stretch>
            <a:fillRect/>
          </a:stretch>
        </p:blipFill>
        <p:spPr>
          <a:xfrm>
            <a:off x="6394664" y="1959509"/>
            <a:ext cx="463336" cy="495592"/>
          </a:xfrm>
          <a:prstGeom prst="rect">
            <a:avLst/>
          </a:prstGeom>
        </p:spPr>
      </p:pic>
    </p:spTree>
    <p:extLst>
      <p:ext uri="{BB962C8B-B14F-4D97-AF65-F5344CB8AC3E}">
        <p14:creationId xmlns:p14="http://schemas.microsoft.com/office/powerpoint/2010/main" val="142360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elle 12"/>
          <p:cNvGraphicFramePr>
            <a:graphicFrameLocks noGrp="1"/>
          </p:cNvGraphicFramePr>
          <p:nvPr>
            <p:extLst>
              <p:ext uri="{D42A27DB-BD31-4B8C-83A1-F6EECF244321}">
                <p14:modId xmlns:p14="http://schemas.microsoft.com/office/powerpoint/2010/main" val="2382360424"/>
              </p:ext>
            </p:extLst>
          </p:nvPr>
        </p:nvGraphicFramePr>
        <p:xfrm>
          <a:off x="-45888" y="520501"/>
          <a:ext cx="6903888" cy="2310772"/>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33615">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270165">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350" b="1" u="sng" dirty="0"/>
                        <a:t>Pauschal</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4797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100" b="1" u="sng"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4797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100" b="1" u="sng"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4797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4797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4797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4797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pic>
        <p:nvPicPr>
          <p:cNvPr id="26" name="Grafik 25"/>
          <p:cNvPicPr>
            <a:picLocks noChangeAspect="1"/>
          </p:cNvPicPr>
          <p:nvPr/>
        </p:nvPicPr>
        <p:blipFill rotWithShape="1">
          <a:blip r:embed="rId2"/>
          <a:srcRect l="27916" t="12167" r="25420" b="11826"/>
          <a:stretch/>
        </p:blipFill>
        <p:spPr>
          <a:xfrm>
            <a:off x="500708" y="869308"/>
            <a:ext cx="787641" cy="1282899"/>
          </a:xfrm>
          <a:prstGeom prst="rect">
            <a:avLst/>
          </a:prstGeom>
        </p:spPr>
      </p:pic>
      <p:sp>
        <p:nvSpPr>
          <p:cNvPr id="6" name="Rechteck 5"/>
          <p:cNvSpPr/>
          <p:nvPr/>
        </p:nvSpPr>
        <p:spPr>
          <a:xfrm>
            <a:off x="-12616" y="9462043"/>
            <a:ext cx="6870616"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chemeClr val="bg1"/>
                </a:solidFill>
                <a:latin typeface="Arial" panose="020B0604020202020204" pitchFamily="34" charset="0"/>
                <a:cs typeface="Arial" panose="020B0604020202020204" pitchFamily="34" charset="0"/>
              </a:rPr>
              <a:t>Tel.: 06302 – 92 10 0 </a:t>
            </a:r>
          </a:p>
        </p:txBody>
      </p:sp>
      <p:sp>
        <p:nvSpPr>
          <p:cNvPr id="2" name="Rechteck 1"/>
          <p:cNvSpPr/>
          <p:nvPr/>
        </p:nvSpPr>
        <p:spPr>
          <a:xfrm>
            <a:off x="2673" y="2"/>
            <a:ext cx="6865434" cy="4389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bg1"/>
              </a:solidFill>
            </a:endParaRPr>
          </a:p>
        </p:txBody>
      </p:sp>
      <p:sp>
        <p:nvSpPr>
          <p:cNvPr id="3" name="Textfeld 2"/>
          <p:cNvSpPr txBox="1"/>
          <p:nvPr/>
        </p:nvSpPr>
        <p:spPr>
          <a:xfrm>
            <a:off x="10107" y="-50104"/>
            <a:ext cx="4469604" cy="461665"/>
          </a:xfrm>
          <a:prstGeom prst="rect">
            <a:avLst/>
          </a:prstGeom>
          <a:noFill/>
        </p:spPr>
        <p:txBody>
          <a:bodyPr wrap="square" rtlCol="0">
            <a:spAutoFit/>
          </a:bodyPr>
          <a:lstStyle/>
          <a:p>
            <a:r>
              <a:rPr lang="de-DE" sz="2400" b="1" dirty="0">
                <a:solidFill>
                  <a:schemeClr val="bg1"/>
                </a:solidFill>
                <a:latin typeface="Arial" panose="020B0604020202020204" pitchFamily="34" charset="0"/>
                <a:cs typeface="Arial" panose="020B0604020202020204" pitchFamily="34" charset="0"/>
              </a:rPr>
              <a:t>Bautrockner </a:t>
            </a:r>
          </a:p>
        </p:txBody>
      </p:sp>
      <p:sp>
        <p:nvSpPr>
          <p:cNvPr id="33" name="Rechteck 32"/>
          <p:cNvSpPr/>
          <p:nvPr/>
        </p:nvSpPr>
        <p:spPr>
          <a:xfrm>
            <a:off x="3326309" y="9062334"/>
            <a:ext cx="3528007" cy="323165"/>
          </a:xfrm>
          <a:prstGeom prst="rect">
            <a:avLst/>
          </a:prstGeom>
        </p:spPr>
        <p:txBody>
          <a:bodyPr wrap="square">
            <a:spAutoFit/>
          </a:bodyPr>
          <a:lstStyle/>
          <a:p>
            <a:pPr algn="r"/>
            <a:r>
              <a:rPr lang="de-DE" sz="1500" b="1" dirty="0">
                <a:solidFill>
                  <a:prstClr val="black"/>
                </a:solidFill>
              </a:rPr>
              <a:t>alle Preise sind Abholpreise zzgl. MwSt. ! </a:t>
            </a:r>
            <a:endParaRPr lang="de-DE" dirty="0"/>
          </a:p>
        </p:txBody>
      </p:sp>
      <p:sp>
        <p:nvSpPr>
          <p:cNvPr id="9" name="Textfeld 8"/>
          <p:cNvSpPr txBox="1"/>
          <p:nvPr/>
        </p:nvSpPr>
        <p:spPr>
          <a:xfrm>
            <a:off x="0" y="9536987"/>
            <a:ext cx="644525" cy="261610"/>
          </a:xfrm>
          <a:prstGeom prst="rect">
            <a:avLst/>
          </a:prstGeom>
          <a:noFill/>
        </p:spPr>
        <p:txBody>
          <a:bodyPr wrap="square" rtlCol="0">
            <a:spAutoFit/>
          </a:bodyPr>
          <a:lstStyle/>
          <a:p>
            <a:r>
              <a:rPr lang="de-DE" sz="1100" dirty="0">
                <a:solidFill>
                  <a:schemeClr val="bg1"/>
                </a:solidFill>
              </a:rPr>
              <a:t>Seite 11</a:t>
            </a:r>
          </a:p>
        </p:txBody>
      </p:sp>
      <p:sp>
        <p:nvSpPr>
          <p:cNvPr id="11" name="Textfeld 10">
            <a:extLst>
              <a:ext uri="{FF2B5EF4-FFF2-40B4-BE49-F238E27FC236}">
                <a16:creationId xmlns:a16="http://schemas.microsoft.com/office/drawing/2014/main" id="{C69F16AF-A21E-4271-A3CD-0D6E606EEF49}"/>
              </a:ext>
            </a:extLst>
          </p:cNvPr>
          <p:cNvSpPr txBox="1"/>
          <p:nvPr/>
        </p:nvSpPr>
        <p:spPr>
          <a:xfrm>
            <a:off x="1576763" y="1260389"/>
            <a:ext cx="3513550" cy="41549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9030300052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Heylo</a:t>
            </a: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DT 850</a:t>
            </a:r>
            <a:endParaRPr lang="de-DE" dirty="0"/>
          </a:p>
        </p:txBody>
      </p:sp>
      <p:sp>
        <p:nvSpPr>
          <p:cNvPr id="14" name="Textfeld 13">
            <a:extLst>
              <a:ext uri="{FF2B5EF4-FFF2-40B4-BE49-F238E27FC236}">
                <a16:creationId xmlns:a16="http://schemas.microsoft.com/office/drawing/2014/main" id="{475F1E28-2266-4EF0-8600-8490577857FC}"/>
              </a:ext>
            </a:extLst>
          </p:cNvPr>
          <p:cNvSpPr txBox="1"/>
          <p:nvPr/>
        </p:nvSpPr>
        <p:spPr>
          <a:xfrm>
            <a:off x="4344916" y="1331887"/>
            <a:ext cx="936321"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15,00€</a:t>
            </a:r>
          </a:p>
        </p:txBody>
      </p:sp>
      <p:sp>
        <p:nvSpPr>
          <p:cNvPr id="15" name="Textfeld 14">
            <a:extLst>
              <a:ext uri="{FF2B5EF4-FFF2-40B4-BE49-F238E27FC236}">
                <a16:creationId xmlns:a16="http://schemas.microsoft.com/office/drawing/2014/main" id="{0333F03D-ADF0-4054-9C3C-794A3B234E26}"/>
              </a:ext>
            </a:extLst>
          </p:cNvPr>
          <p:cNvSpPr txBox="1"/>
          <p:nvPr/>
        </p:nvSpPr>
        <p:spPr>
          <a:xfrm>
            <a:off x="3665003" y="1331887"/>
            <a:ext cx="444674"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7" name="Textfeld 16">
            <a:extLst>
              <a:ext uri="{FF2B5EF4-FFF2-40B4-BE49-F238E27FC236}">
                <a16:creationId xmlns:a16="http://schemas.microsoft.com/office/drawing/2014/main" id="{455D5B8D-F818-414A-AB3E-316EE9522E71}"/>
              </a:ext>
            </a:extLst>
          </p:cNvPr>
          <p:cNvSpPr txBox="1"/>
          <p:nvPr/>
        </p:nvSpPr>
        <p:spPr>
          <a:xfrm>
            <a:off x="5507818" y="1298861"/>
            <a:ext cx="347598"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feld 18">
            <a:extLst>
              <a:ext uri="{FF2B5EF4-FFF2-40B4-BE49-F238E27FC236}">
                <a16:creationId xmlns:a16="http://schemas.microsoft.com/office/drawing/2014/main" id="{BAF12207-5C14-40AC-9C53-E5822E787F47}"/>
              </a:ext>
            </a:extLst>
          </p:cNvPr>
          <p:cNvSpPr txBox="1"/>
          <p:nvPr/>
        </p:nvSpPr>
        <p:spPr>
          <a:xfrm>
            <a:off x="6318847" y="1298861"/>
            <a:ext cx="335072"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2" name="Textfeld 21">
            <a:extLst>
              <a:ext uri="{FF2B5EF4-FFF2-40B4-BE49-F238E27FC236}">
                <a16:creationId xmlns:a16="http://schemas.microsoft.com/office/drawing/2014/main" id="{B710258D-2FF5-4063-A980-7E6443A89B76}"/>
              </a:ext>
            </a:extLst>
          </p:cNvPr>
          <p:cNvSpPr txBox="1"/>
          <p:nvPr/>
        </p:nvSpPr>
        <p:spPr>
          <a:xfrm>
            <a:off x="-4180563" y="4092876"/>
            <a:ext cx="4340268" cy="1754326"/>
          </a:xfrm>
          <a:prstGeom prst="rect">
            <a:avLst/>
          </a:prstGeom>
          <a:noFill/>
        </p:spPr>
        <p:txBody>
          <a:bodyPr wrap="square">
            <a:spAutoFit/>
          </a:bodyPr>
          <a:lstStyle/>
          <a:p>
            <a:r>
              <a:rPr lang="de-DE" b="0" i="0" dirty="0">
                <a:effectLst/>
                <a:latin typeface="Arial Black" panose="020B0A04020102020204" pitchFamily="34" charset="0"/>
              </a:rPr>
              <a:t>Abnutzung Diamanttrennscheiben</a:t>
            </a:r>
            <a:br>
              <a:rPr lang="de-DE" b="0" i="0" dirty="0">
                <a:effectLst/>
                <a:latin typeface="Arial Black" panose="020B0A04020102020204" pitchFamily="34" charset="0"/>
              </a:rPr>
            </a:br>
            <a:r>
              <a:rPr lang="de-DE" b="0" i="0" dirty="0">
                <a:effectLst/>
                <a:latin typeface="Arial Black" panose="020B0A04020102020204" pitchFamily="34" charset="0"/>
              </a:rPr>
              <a:t>(die Berechnung erfolgt nach Differenz gemessenen Belag in mm bei Abholung und nach Rücklieferung!)</a:t>
            </a:r>
            <a:endParaRPr lang="de-DE" dirty="0"/>
          </a:p>
        </p:txBody>
      </p:sp>
      <p:sp>
        <p:nvSpPr>
          <p:cNvPr id="27" name="Textfeld 26">
            <a:extLst>
              <a:ext uri="{FF2B5EF4-FFF2-40B4-BE49-F238E27FC236}">
                <a16:creationId xmlns:a16="http://schemas.microsoft.com/office/drawing/2014/main" id="{EE8D4693-9D61-401A-8998-8A78457DFB4E}"/>
              </a:ext>
            </a:extLst>
          </p:cNvPr>
          <p:cNvSpPr txBox="1"/>
          <p:nvPr/>
        </p:nvSpPr>
        <p:spPr>
          <a:xfrm>
            <a:off x="225259" y="3278129"/>
            <a:ext cx="6698843" cy="646331"/>
          </a:xfrm>
          <a:prstGeom prst="rect">
            <a:avLst/>
          </a:prstGeom>
          <a:noFill/>
        </p:spPr>
        <p:txBody>
          <a:bodyPr wrap="square">
            <a:spAutoFit/>
          </a:bodyPr>
          <a:lstStyle/>
          <a:p>
            <a:r>
              <a:rPr lang="de-DE" dirty="0">
                <a:solidFill>
                  <a:prstClr val="black"/>
                </a:solidFill>
                <a:latin typeface="Arial" panose="020B0604020202020204" pitchFamily="34" charset="0"/>
                <a:cs typeface="Arial" panose="020B0604020202020204" pitchFamily="34" charset="0"/>
              </a:rPr>
              <a:t>D</a:t>
            </a:r>
            <a:r>
              <a:rPr kumimoji="0" lang="de-DE" sz="18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ie</a:t>
            </a:r>
            <a:r>
              <a:rPr kumimoji="0" lang="de-DE"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Berechnung erfolgt nach Differenz gemessenen Belag in mm bei Abholung und nach Rücklieferung der Maschine !!!</a:t>
            </a:r>
            <a:endParaRPr lang="de-DE" dirty="0">
              <a:latin typeface="Arial" panose="020B0604020202020204" pitchFamily="34" charset="0"/>
              <a:cs typeface="Arial" panose="020B0604020202020204" pitchFamily="34" charset="0"/>
            </a:endParaRPr>
          </a:p>
        </p:txBody>
      </p:sp>
      <p:graphicFrame>
        <p:nvGraphicFramePr>
          <p:cNvPr id="21" name="Tabelle 22">
            <a:extLst>
              <a:ext uri="{FF2B5EF4-FFF2-40B4-BE49-F238E27FC236}">
                <a16:creationId xmlns:a16="http://schemas.microsoft.com/office/drawing/2014/main" id="{5E90943B-6BE2-476B-852A-8A9CDD9EA359}"/>
              </a:ext>
            </a:extLst>
          </p:cNvPr>
          <p:cNvGraphicFramePr>
            <a:graphicFrameLocks noGrp="1"/>
          </p:cNvGraphicFramePr>
          <p:nvPr>
            <p:extLst>
              <p:ext uri="{D42A27DB-BD31-4B8C-83A1-F6EECF244321}">
                <p14:modId xmlns:p14="http://schemas.microsoft.com/office/powerpoint/2010/main" val="3150049695"/>
              </p:ext>
            </p:extLst>
          </p:nvPr>
        </p:nvGraphicFramePr>
        <p:xfrm>
          <a:off x="11443" y="4056349"/>
          <a:ext cx="6847893" cy="4968240"/>
        </p:xfrm>
        <a:graphic>
          <a:graphicData uri="http://schemas.openxmlformats.org/drawingml/2006/table">
            <a:tbl>
              <a:tblPr firstRow="1" bandRow="1">
                <a:tableStyleId>{16D9F66E-5EB9-4882-86FB-DCBF35E3C3E4}</a:tableStyleId>
              </a:tblPr>
              <a:tblGrid>
                <a:gridCol w="1359229">
                  <a:extLst>
                    <a:ext uri="{9D8B030D-6E8A-4147-A177-3AD203B41FA5}">
                      <a16:colId xmlns:a16="http://schemas.microsoft.com/office/drawing/2014/main" val="1707793152"/>
                    </a:ext>
                  </a:extLst>
                </a:gridCol>
                <a:gridCol w="1178036">
                  <a:extLst>
                    <a:ext uri="{9D8B030D-6E8A-4147-A177-3AD203B41FA5}">
                      <a16:colId xmlns:a16="http://schemas.microsoft.com/office/drawing/2014/main" val="790670019"/>
                    </a:ext>
                  </a:extLst>
                </a:gridCol>
                <a:gridCol w="2304853">
                  <a:extLst>
                    <a:ext uri="{9D8B030D-6E8A-4147-A177-3AD203B41FA5}">
                      <a16:colId xmlns:a16="http://schemas.microsoft.com/office/drawing/2014/main" val="1493409745"/>
                    </a:ext>
                  </a:extLst>
                </a:gridCol>
                <a:gridCol w="771961">
                  <a:extLst>
                    <a:ext uri="{9D8B030D-6E8A-4147-A177-3AD203B41FA5}">
                      <a16:colId xmlns:a16="http://schemas.microsoft.com/office/drawing/2014/main" val="490300044"/>
                    </a:ext>
                  </a:extLst>
                </a:gridCol>
                <a:gridCol w="1233814">
                  <a:extLst>
                    <a:ext uri="{9D8B030D-6E8A-4147-A177-3AD203B41FA5}">
                      <a16:colId xmlns:a16="http://schemas.microsoft.com/office/drawing/2014/main" val="3567441637"/>
                    </a:ext>
                  </a:extLst>
                </a:gridCol>
              </a:tblGrid>
              <a:tr h="370840">
                <a:tc>
                  <a:txBody>
                    <a:bodyPr/>
                    <a:lstStyle/>
                    <a:p>
                      <a:pPr algn="ctr"/>
                      <a:r>
                        <a:rPr lang="de-DE" sz="1400" u="sng" dirty="0">
                          <a:solidFill>
                            <a:schemeClr val="bg1"/>
                          </a:solidFill>
                          <a:latin typeface="Arial" panose="020B0604020202020204" pitchFamily="34" charset="0"/>
                          <a:cs typeface="Arial" panose="020B0604020202020204" pitchFamily="34" charset="0"/>
                        </a:rPr>
                        <a:t>Durchmesser</a:t>
                      </a:r>
                    </a:p>
                  </a:txBody>
                  <a:tcPr>
                    <a:solidFill>
                      <a:srgbClr val="0070C0"/>
                    </a:solidFill>
                  </a:tcPr>
                </a:tc>
                <a:tc>
                  <a:txBody>
                    <a:bodyPr/>
                    <a:lstStyle/>
                    <a:p>
                      <a:pPr algn="ctr"/>
                      <a:r>
                        <a:rPr lang="de-DE" sz="1400" u="sng" dirty="0">
                          <a:solidFill>
                            <a:schemeClr val="bg1"/>
                          </a:solidFill>
                          <a:latin typeface="Arial" panose="020B0604020202020204" pitchFamily="34" charset="0"/>
                          <a:cs typeface="Arial" panose="020B0604020202020204" pitchFamily="34" charset="0"/>
                        </a:rPr>
                        <a:t>für Material</a:t>
                      </a:r>
                    </a:p>
                  </a:txBody>
                  <a:tcPr>
                    <a:solidFill>
                      <a:srgbClr val="0070C0"/>
                    </a:solidFill>
                  </a:tcPr>
                </a:tc>
                <a:tc>
                  <a:txBody>
                    <a:bodyPr/>
                    <a:lstStyle/>
                    <a:p>
                      <a:pPr algn="ctr"/>
                      <a:r>
                        <a:rPr lang="de-DE" sz="1400" u="sng" dirty="0">
                          <a:solidFill>
                            <a:schemeClr val="bg1"/>
                          </a:solidFill>
                          <a:latin typeface="Arial" panose="020B0604020202020204" pitchFamily="34" charset="0"/>
                          <a:cs typeface="Arial" panose="020B0604020202020204" pitchFamily="34" charset="0"/>
                        </a:rPr>
                        <a:t>für Maschine</a:t>
                      </a:r>
                    </a:p>
                  </a:txBody>
                  <a:tcPr>
                    <a:solidFill>
                      <a:srgbClr val="0070C0"/>
                    </a:solidFill>
                  </a:tcPr>
                </a:tc>
                <a:tc>
                  <a:txBody>
                    <a:bodyPr/>
                    <a:lstStyle/>
                    <a:p>
                      <a:pPr algn="ctr"/>
                      <a:r>
                        <a:rPr lang="de-DE" sz="1400" dirty="0">
                          <a:solidFill>
                            <a:srgbClr val="FF0000"/>
                          </a:solidFill>
                          <a:latin typeface="Arial" panose="020B0604020202020204" pitchFamily="34" charset="0"/>
                          <a:cs typeface="Arial" panose="020B0604020202020204" pitchFamily="34" charset="0"/>
                        </a:rPr>
                        <a:t>€ / mm</a:t>
                      </a:r>
                    </a:p>
                  </a:txBody>
                  <a:tcPr>
                    <a:solidFill>
                      <a:srgbClr val="0070C0"/>
                    </a:solidFill>
                  </a:tcPr>
                </a:tc>
                <a:tc>
                  <a:txBody>
                    <a:bodyPr/>
                    <a:lstStyle/>
                    <a:p>
                      <a:pPr algn="ctr"/>
                      <a:r>
                        <a:rPr lang="de-DE" sz="1400" dirty="0">
                          <a:solidFill>
                            <a:srgbClr val="FF0000"/>
                          </a:solidFill>
                          <a:latin typeface="Arial" panose="020B0604020202020204" pitchFamily="34" charset="0"/>
                          <a:cs typeface="Arial" panose="020B0604020202020204" pitchFamily="34" charset="0"/>
                        </a:rPr>
                        <a:t>Mind. Abrechnung</a:t>
                      </a:r>
                    </a:p>
                  </a:txBody>
                  <a:tcPr>
                    <a:solidFill>
                      <a:srgbClr val="0070C0"/>
                    </a:solidFill>
                  </a:tcPr>
                </a:tc>
                <a:extLst>
                  <a:ext uri="{0D108BD9-81ED-4DB2-BD59-A6C34878D82A}">
                    <a16:rowId xmlns:a16="http://schemas.microsoft.com/office/drawing/2014/main" val="1254424739"/>
                  </a:ext>
                </a:extLst>
              </a:tr>
              <a:tr h="370840">
                <a:tc>
                  <a:txBody>
                    <a:bodyPr/>
                    <a:lstStyle/>
                    <a:p>
                      <a:pPr algn="ctr"/>
                      <a:r>
                        <a:rPr lang="de-DE" b="1" dirty="0"/>
                        <a:t>500 mm</a:t>
                      </a:r>
                    </a:p>
                  </a:txBody>
                  <a:tcPr>
                    <a:solidFill>
                      <a:schemeClr val="accent1">
                        <a:lumMod val="20000"/>
                        <a:lumOff val="80000"/>
                      </a:schemeClr>
                    </a:solidFill>
                  </a:tcPr>
                </a:tc>
                <a:tc>
                  <a:txBody>
                    <a:bodyPr/>
                    <a:lstStyle/>
                    <a:p>
                      <a:pPr algn="ctr"/>
                      <a:r>
                        <a:rPr lang="de-DE" b="1" dirty="0"/>
                        <a:t>Asphalt</a:t>
                      </a:r>
                    </a:p>
                  </a:txBody>
                  <a:tcPr>
                    <a:solidFill>
                      <a:schemeClr val="accent1">
                        <a:lumMod val="20000"/>
                        <a:lumOff val="80000"/>
                      </a:schemeClr>
                    </a:solidFill>
                  </a:tcPr>
                </a:tc>
                <a:tc>
                  <a:txBody>
                    <a:bodyPr/>
                    <a:lstStyle/>
                    <a:p>
                      <a:pPr algn="ctr"/>
                      <a:r>
                        <a:rPr lang="de-DE" b="1" dirty="0"/>
                        <a:t>Fugenschneider CS1 P13</a:t>
                      </a:r>
                    </a:p>
                  </a:txBody>
                  <a:tcPr>
                    <a:solidFill>
                      <a:schemeClr val="accent1">
                        <a:lumMod val="20000"/>
                        <a:lumOff val="80000"/>
                      </a:schemeClr>
                    </a:solidFill>
                  </a:tcPr>
                </a:tc>
                <a:tc>
                  <a:txBody>
                    <a:bodyPr/>
                    <a:lstStyle/>
                    <a:p>
                      <a:pPr algn="ctr"/>
                      <a:r>
                        <a:rPr lang="de-DE" sz="1400" b="1" dirty="0">
                          <a:solidFill>
                            <a:srgbClr val="FF0000"/>
                          </a:solidFill>
                        </a:rPr>
                        <a:t>80,-</a:t>
                      </a:r>
                    </a:p>
                  </a:txBody>
                  <a:tcPr>
                    <a:solidFill>
                      <a:schemeClr val="accent1">
                        <a:lumMod val="20000"/>
                        <a:lumOff val="80000"/>
                      </a:schemeClr>
                    </a:solidFill>
                  </a:tcPr>
                </a:tc>
                <a:tc>
                  <a:txBody>
                    <a:bodyPr/>
                    <a:lstStyle/>
                    <a:p>
                      <a:pPr algn="ctr"/>
                      <a:r>
                        <a:rPr lang="de-DE" sz="1400" b="1" dirty="0">
                          <a:solidFill>
                            <a:srgbClr val="FF0000"/>
                          </a:solidFill>
                        </a:rPr>
                        <a:t>10,-</a:t>
                      </a:r>
                    </a:p>
                  </a:txBody>
                  <a:tcPr>
                    <a:solidFill>
                      <a:schemeClr val="accent1">
                        <a:lumMod val="20000"/>
                        <a:lumOff val="80000"/>
                      </a:schemeClr>
                    </a:solidFill>
                  </a:tcPr>
                </a:tc>
                <a:extLst>
                  <a:ext uri="{0D108BD9-81ED-4DB2-BD59-A6C34878D82A}">
                    <a16:rowId xmlns:a16="http://schemas.microsoft.com/office/drawing/2014/main" val="1719510571"/>
                  </a:ext>
                </a:extLst>
              </a:tr>
              <a:tr h="370840">
                <a:tc>
                  <a:txBody>
                    <a:bodyPr/>
                    <a:lstStyle/>
                    <a:p>
                      <a:pPr algn="ctr"/>
                      <a:r>
                        <a:rPr lang="de-DE" b="1" dirty="0"/>
                        <a:t>500 mm</a:t>
                      </a:r>
                    </a:p>
                  </a:txBody>
                  <a:tcPr>
                    <a:solidFill>
                      <a:schemeClr val="bg1"/>
                    </a:solidFill>
                  </a:tcPr>
                </a:tc>
                <a:tc>
                  <a:txBody>
                    <a:bodyPr/>
                    <a:lstStyle/>
                    <a:p>
                      <a:pPr algn="ctr"/>
                      <a:r>
                        <a:rPr lang="de-DE" b="1" dirty="0"/>
                        <a:t>Stein</a:t>
                      </a:r>
                    </a:p>
                  </a:txBody>
                  <a:tcPr>
                    <a:solidFill>
                      <a:schemeClr val="bg1"/>
                    </a:solidFill>
                  </a:tcPr>
                </a:tc>
                <a:tc>
                  <a:txBody>
                    <a:bodyPr/>
                    <a:lstStyle/>
                    <a:p>
                      <a:pPr algn="ctr"/>
                      <a:r>
                        <a:rPr lang="de-DE" b="1" dirty="0"/>
                        <a:t>Fugenschneider CS1 P13</a:t>
                      </a:r>
                    </a:p>
                  </a:txBody>
                  <a:tcPr>
                    <a:solidFill>
                      <a:schemeClr val="bg1"/>
                    </a:solidFill>
                  </a:tcPr>
                </a:tc>
                <a:tc>
                  <a:txBody>
                    <a:bodyPr/>
                    <a:lstStyle/>
                    <a:p>
                      <a:pPr algn="ctr"/>
                      <a:r>
                        <a:rPr lang="de-DE" sz="1400" b="1" dirty="0">
                          <a:solidFill>
                            <a:srgbClr val="FF0000"/>
                          </a:solidFill>
                        </a:rPr>
                        <a:t>80,-</a:t>
                      </a:r>
                    </a:p>
                  </a:txBody>
                  <a:tcPr>
                    <a:solidFill>
                      <a:schemeClr val="bg1"/>
                    </a:solidFill>
                  </a:tcPr>
                </a:tc>
                <a:tc>
                  <a:txBody>
                    <a:bodyPr/>
                    <a:lstStyle/>
                    <a:p>
                      <a:pPr algn="ctr"/>
                      <a:r>
                        <a:rPr lang="de-DE" sz="1400" b="1" dirty="0">
                          <a:solidFill>
                            <a:srgbClr val="FF0000"/>
                          </a:solidFill>
                        </a:rPr>
                        <a:t>10,-</a:t>
                      </a:r>
                    </a:p>
                  </a:txBody>
                  <a:tcPr>
                    <a:solidFill>
                      <a:schemeClr val="bg1"/>
                    </a:solidFill>
                  </a:tcPr>
                </a:tc>
                <a:extLst>
                  <a:ext uri="{0D108BD9-81ED-4DB2-BD59-A6C34878D82A}">
                    <a16:rowId xmlns:a16="http://schemas.microsoft.com/office/drawing/2014/main" val="1555916597"/>
                  </a:ext>
                </a:extLst>
              </a:tr>
              <a:tr h="370840">
                <a:tc>
                  <a:txBody>
                    <a:bodyPr/>
                    <a:lstStyle/>
                    <a:p>
                      <a:pPr algn="ctr"/>
                      <a:r>
                        <a:rPr lang="de-DE" b="1" dirty="0"/>
                        <a:t>180 mm</a:t>
                      </a:r>
                    </a:p>
                  </a:txBody>
                  <a:tcPr>
                    <a:solidFill>
                      <a:schemeClr val="accent1">
                        <a:lumMod val="20000"/>
                        <a:lumOff val="80000"/>
                      </a:schemeClr>
                    </a:solidFill>
                  </a:tcPr>
                </a:tc>
                <a:tc>
                  <a:txBody>
                    <a:bodyPr/>
                    <a:lstStyle/>
                    <a:p>
                      <a:pPr algn="ctr"/>
                      <a:r>
                        <a:rPr lang="de-DE" b="1" dirty="0"/>
                        <a:t>Beton</a:t>
                      </a:r>
                    </a:p>
                  </a:txBody>
                  <a:tcPr>
                    <a:solidFill>
                      <a:schemeClr val="accent1">
                        <a:lumMod val="20000"/>
                        <a:lumOff val="80000"/>
                      </a:schemeClr>
                    </a:solidFill>
                  </a:tcPr>
                </a:tc>
                <a:tc>
                  <a:txBody>
                    <a:bodyPr/>
                    <a:lstStyle/>
                    <a:p>
                      <a:pPr algn="ctr"/>
                      <a:r>
                        <a:rPr lang="de-DE" b="1" dirty="0"/>
                        <a:t>Betonschleifer CG 180</a:t>
                      </a:r>
                    </a:p>
                  </a:txBody>
                  <a:tcPr>
                    <a:solidFill>
                      <a:schemeClr val="accent1">
                        <a:lumMod val="20000"/>
                        <a:lumOff val="80000"/>
                      </a:schemeClr>
                    </a:solidFill>
                  </a:tcPr>
                </a:tc>
                <a:tc>
                  <a:txBody>
                    <a:bodyPr/>
                    <a:lstStyle/>
                    <a:p>
                      <a:pPr algn="ctr"/>
                      <a:r>
                        <a:rPr lang="de-DE" sz="1400" b="1" dirty="0">
                          <a:solidFill>
                            <a:srgbClr val="FF0000"/>
                          </a:solidFill>
                        </a:rPr>
                        <a:t>70,-</a:t>
                      </a:r>
                    </a:p>
                  </a:txBody>
                  <a:tcPr>
                    <a:solidFill>
                      <a:schemeClr val="accent1">
                        <a:lumMod val="20000"/>
                        <a:lumOff val="80000"/>
                      </a:schemeClr>
                    </a:solidFill>
                  </a:tcPr>
                </a:tc>
                <a:tc>
                  <a:txBody>
                    <a:bodyPr/>
                    <a:lstStyle/>
                    <a:p>
                      <a:pPr algn="ctr"/>
                      <a:r>
                        <a:rPr lang="de-DE" sz="1400" b="1" dirty="0">
                          <a:solidFill>
                            <a:srgbClr val="FF0000"/>
                          </a:solidFill>
                        </a:rPr>
                        <a:t>10,-</a:t>
                      </a:r>
                    </a:p>
                  </a:txBody>
                  <a:tcPr>
                    <a:solidFill>
                      <a:schemeClr val="accent1">
                        <a:lumMod val="20000"/>
                        <a:lumOff val="80000"/>
                      </a:schemeClr>
                    </a:solidFill>
                  </a:tcPr>
                </a:tc>
                <a:extLst>
                  <a:ext uri="{0D108BD9-81ED-4DB2-BD59-A6C34878D82A}">
                    <a16:rowId xmlns:a16="http://schemas.microsoft.com/office/drawing/2014/main" val="369682197"/>
                  </a:ext>
                </a:extLst>
              </a:tr>
              <a:tr h="370840">
                <a:tc>
                  <a:txBody>
                    <a:bodyPr/>
                    <a:lstStyle/>
                    <a:p>
                      <a:pPr algn="ctr"/>
                      <a:r>
                        <a:rPr lang="de-DE" b="1" dirty="0"/>
                        <a:t>300 mm</a:t>
                      </a:r>
                    </a:p>
                  </a:txBody>
                  <a:tcPr>
                    <a:solidFill>
                      <a:schemeClr val="bg1"/>
                    </a:solidFill>
                  </a:tcPr>
                </a:tc>
                <a:tc>
                  <a:txBody>
                    <a:bodyPr/>
                    <a:lstStyle/>
                    <a:p>
                      <a:pPr algn="ctr"/>
                      <a:r>
                        <a:rPr lang="de-DE" b="1" dirty="0"/>
                        <a:t>Stein</a:t>
                      </a:r>
                    </a:p>
                  </a:txBody>
                  <a:tcPr>
                    <a:solidFill>
                      <a:schemeClr val="bg1"/>
                    </a:solidFill>
                  </a:tcPr>
                </a:tc>
                <a:tc>
                  <a:txBody>
                    <a:bodyPr/>
                    <a:lstStyle/>
                    <a:p>
                      <a:pPr algn="ctr"/>
                      <a:r>
                        <a:rPr lang="de-DE" b="1" dirty="0"/>
                        <a:t>Motorflex  CP512-300</a:t>
                      </a:r>
                    </a:p>
                  </a:txBody>
                  <a:tcPr>
                    <a:solidFill>
                      <a:schemeClr val="bg1"/>
                    </a:solidFill>
                  </a:tcPr>
                </a:tc>
                <a:tc>
                  <a:txBody>
                    <a:bodyPr/>
                    <a:lstStyle/>
                    <a:p>
                      <a:pPr algn="ctr"/>
                      <a:r>
                        <a:rPr lang="de-DE" sz="1400" b="1" dirty="0">
                          <a:solidFill>
                            <a:srgbClr val="FF0000"/>
                          </a:solidFill>
                        </a:rPr>
                        <a:t>70,-</a:t>
                      </a:r>
                    </a:p>
                  </a:txBody>
                  <a:tcPr>
                    <a:solidFill>
                      <a:schemeClr val="bg1"/>
                    </a:solidFill>
                  </a:tcPr>
                </a:tc>
                <a:tc>
                  <a:txBody>
                    <a:bodyPr/>
                    <a:lstStyle/>
                    <a:p>
                      <a:pPr algn="ctr"/>
                      <a:r>
                        <a:rPr lang="de-DE" sz="1400" b="1" dirty="0">
                          <a:solidFill>
                            <a:srgbClr val="FF0000"/>
                          </a:solidFill>
                        </a:rPr>
                        <a:t>5,-</a:t>
                      </a:r>
                    </a:p>
                  </a:txBody>
                  <a:tcPr>
                    <a:solidFill>
                      <a:schemeClr val="bg1"/>
                    </a:solidFill>
                  </a:tcPr>
                </a:tc>
                <a:extLst>
                  <a:ext uri="{0D108BD9-81ED-4DB2-BD59-A6C34878D82A}">
                    <a16:rowId xmlns:a16="http://schemas.microsoft.com/office/drawing/2014/main" val="3737185710"/>
                  </a:ext>
                </a:extLst>
              </a:tr>
              <a:tr h="370840">
                <a:tc>
                  <a:txBody>
                    <a:bodyPr/>
                    <a:lstStyle/>
                    <a:p>
                      <a:pPr algn="ctr"/>
                      <a:r>
                        <a:rPr lang="de-DE" b="1" dirty="0"/>
                        <a:t>400 mm</a:t>
                      </a:r>
                    </a:p>
                  </a:txBody>
                  <a:tcPr>
                    <a:solidFill>
                      <a:schemeClr val="accent1">
                        <a:lumMod val="20000"/>
                        <a:lumOff val="80000"/>
                      </a:schemeClr>
                    </a:solidFill>
                  </a:tcPr>
                </a:tc>
                <a:tc>
                  <a:txBody>
                    <a:bodyPr/>
                    <a:lstStyle/>
                    <a:p>
                      <a:pPr algn="ctr"/>
                      <a:r>
                        <a:rPr lang="de-DE" b="1" dirty="0"/>
                        <a:t>Universal</a:t>
                      </a:r>
                    </a:p>
                  </a:txBody>
                  <a:tcPr>
                    <a:solidFill>
                      <a:schemeClr val="accent1">
                        <a:lumMod val="20000"/>
                        <a:lumOff val="80000"/>
                      </a:schemeClr>
                    </a:solidFill>
                  </a:tcPr>
                </a:tc>
                <a:tc>
                  <a:txBody>
                    <a:bodyPr/>
                    <a:lstStyle/>
                    <a:p>
                      <a:pPr algn="ctr"/>
                      <a:r>
                        <a:rPr lang="de-DE" b="1" dirty="0"/>
                        <a:t>Steinsäge/Trocken IQMS 362</a:t>
                      </a:r>
                    </a:p>
                  </a:txBody>
                  <a:tcPr>
                    <a:solidFill>
                      <a:schemeClr val="accent1">
                        <a:lumMod val="20000"/>
                        <a:lumOff val="80000"/>
                      </a:schemeClr>
                    </a:solidFill>
                  </a:tcPr>
                </a:tc>
                <a:tc>
                  <a:txBody>
                    <a:bodyPr/>
                    <a:lstStyle/>
                    <a:p>
                      <a:pPr algn="ctr"/>
                      <a:r>
                        <a:rPr lang="de-DE" sz="1400" b="1" dirty="0">
                          <a:solidFill>
                            <a:srgbClr val="FF0000"/>
                          </a:solidFill>
                        </a:rPr>
                        <a:t>90,-</a:t>
                      </a:r>
                    </a:p>
                  </a:txBody>
                  <a:tcPr>
                    <a:solidFill>
                      <a:schemeClr val="accent1">
                        <a:lumMod val="20000"/>
                        <a:lumOff val="80000"/>
                      </a:schemeClr>
                    </a:solidFill>
                  </a:tcPr>
                </a:tc>
                <a:tc>
                  <a:txBody>
                    <a:bodyPr/>
                    <a:lstStyle/>
                    <a:p>
                      <a:pPr algn="ctr"/>
                      <a:r>
                        <a:rPr lang="de-DE" sz="1400" b="1" dirty="0">
                          <a:solidFill>
                            <a:srgbClr val="FF0000"/>
                          </a:solidFill>
                        </a:rPr>
                        <a:t>10,-</a:t>
                      </a:r>
                    </a:p>
                  </a:txBody>
                  <a:tcPr>
                    <a:solidFill>
                      <a:schemeClr val="accent1">
                        <a:lumMod val="20000"/>
                        <a:lumOff val="80000"/>
                      </a:schemeClr>
                    </a:solidFill>
                  </a:tcPr>
                </a:tc>
                <a:extLst>
                  <a:ext uri="{0D108BD9-81ED-4DB2-BD59-A6C34878D82A}">
                    <a16:rowId xmlns:a16="http://schemas.microsoft.com/office/drawing/2014/main" val="2676094887"/>
                  </a:ext>
                </a:extLst>
              </a:tr>
              <a:tr h="370840">
                <a:tc>
                  <a:txBody>
                    <a:bodyPr/>
                    <a:lstStyle/>
                    <a:p>
                      <a:pPr algn="ctr"/>
                      <a:r>
                        <a:rPr lang="de-DE" b="1" dirty="0"/>
                        <a:t>350 mm</a:t>
                      </a:r>
                    </a:p>
                  </a:txBody>
                  <a:tcPr>
                    <a:solidFill>
                      <a:schemeClr val="bg1"/>
                    </a:solidFill>
                  </a:tcPr>
                </a:tc>
                <a:tc>
                  <a:txBody>
                    <a:bodyPr/>
                    <a:lstStyle/>
                    <a:p>
                      <a:pPr algn="ctr"/>
                      <a:r>
                        <a:rPr lang="de-DE" b="1" dirty="0"/>
                        <a:t>Stein</a:t>
                      </a:r>
                    </a:p>
                  </a:txBody>
                  <a:tcPr>
                    <a:solidFill>
                      <a:schemeClr val="bg1"/>
                    </a:solidFill>
                  </a:tcPr>
                </a:tc>
                <a:tc>
                  <a:txBody>
                    <a:bodyPr/>
                    <a:lstStyle/>
                    <a:p>
                      <a:pPr algn="ctr"/>
                      <a:r>
                        <a:rPr lang="de-DE" b="1" dirty="0"/>
                        <a:t>Pflasterschneider CM401 600</a:t>
                      </a:r>
                    </a:p>
                  </a:txBody>
                  <a:tcPr>
                    <a:solidFill>
                      <a:schemeClr val="bg1"/>
                    </a:solidFill>
                  </a:tcPr>
                </a:tc>
                <a:tc>
                  <a:txBody>
                    <a:bodyPr/>
                    <a:lstStyle/>
                    <a:p>
                      <a:pPr algn="ctr"/>
                      <a:r>
                        <a:rPr lang="de-DE" sz="1400" b="1" dirty="0">
                          <a:solidFill>
                            <a:srgbClr val="FF0000"/>
                          </a:solidFill>
                        </a:rPr>
                        <a:t>40,-</a:t>
                      </a:r>
                    </a:p>
                  </a:txBody>
                  <a:tcPr>
                    <a:solidFill>
                      <a:schemeClr val="bg1"/>
                    </a:solidFill>
                  </a:tcPr>
                </a:tc>
                <a:tc>
                  <a:txBody>
                    <a:bodyPr/>
                    <a:lstStyle/>
                    <a:p>
                      <a:pPr algn="ctr"/>
                      <a:r>
                        <a:rPr lang="de-DE" sz="1400" b="1" dirty="0">
                          <a:solidFill>
                            <a:srgbClr val="FF0000"/>
                          </a:solidFill>
                        </a:rPr>
                        <a:t>5,-</a:t>
                      </a:r>
                    </a:p>
                  </a:txBody>
                  <a:tcPr>
                    <a:solidFill>
                      <a:schemeClr val="bg1"/>
                    </a:solidFill>
                  </a:tcPr>
                </a:tc>
                <a:extLst>
                  <a:ext uri="{0D108BD9-81ED-4DB2-BD59-A6C34878D82A}">
                    <a16:rowId xmlns:a16="http://schemas.microsoft.com/office/drawing/2014/main" val="3323680856"/>
                  </a:ext>
                </a:extLst>
              </a:tr>
              <a:tr h="370840">
                <a:tc>
                  <a:txBody>
                    <a:bodyPr/>
                    <a:lstStyle/>
                    <a:p>
                      <a:pPr algn="ctr"/>
                      <a:r>
                        <a:rPr lang="de-DE" b="1" dirty="0"/>
                        <a:t>230 mm</a:t>
                      </a:r>
                    </a:p>
                  </a:txBody>
                  <a:tcPr>
                    <a:solidFill>
                      <a:schemeClr val="accent1">
                        <a:lumMod val="20000"/>
                        <a:lumOff val="80000"/>
                      </a:schemeClr>
                    </a:solidFill>
                  </a:tcPr>
                </a:tc>
                <a:tc>
                  <a:txBody>
                    <a:bodyPr/>
                    <a:lstStyle/>
                    <a:p>
                      <a:pPr algn="ctr"/>
                      <a:r>
                        <a:rPr lang="de-DE" b="1" dirty="0"/>
                        <a:t>Fliesen</a:t>
                      </a:r>
                    </a:p>
                  </a:txBody>
                  <a:tcPr>
                    <a:solidFill>
                      <a:schemeClr val="accent1">
                        <a:lumMod val="20000"/>
                        <a:lumOff val="80000"/>
                      </a:schemeClr>
                    </a:solidFill>
                  </a:tcPr>
                </a:tc>
                <a:tc>
                  <a:txBody>
                    <a:bodyPr/>
                    <a:lstStyle/>
                    <a:p>
                      <a:pPr algn="ctr"/>
                      <a:r>
                        <a:rPr lang="de-DE" b="1" dirty="0"/>
                        <a:t>Fliesenschneider</a:t>
                      </a:r>
                    </a:p>
                  </a:txBody>
                  <a:tcPr>
                    <a:solidFill>
                      <a:schemeClr val="accent1">
                        <a:lumMod val="20000"/>
                        <a:lumOff val="80000"/>
                      </a:schemeClr>
                    </a:solidFill>
                  </a:tcPr>
                </a:tc>
                <a:tc>
                  <a:txBody>
                    <a:bodyPr/>
                    <a:lstStyle/>
                    <a:p>
                      <a:pPr algn="ctr"/>
                      <a:r>
                        <a:rPr lang="de-DE" sz="1400" b="1" dirty="0">
                          <a:solidFill>
                            <a:srgbClr val="FF0000"/>
                          </a:solidFill>
                        </a:rPr>
                        <a:t>40,-</a:t>
                      </a:r>
                    </a:p>
                  </a:txBody>
                  <a:tcPr>
                    <a:solidFill>
                      <a:schemeClr val="accent1">
                        <a:lumMod val="20000"/>
                        <a:lumOff val="80000"/>
                      </a:schemeClr>
                    </a:solidFill>
                  </a:tcPr>
                </a:tc>
                <a:tc>
                  <a:txBody>
                    <a:bodyPr/>
                    <a:lstStyle/>
                    <a:p>
                      <a:pPr algn="ctr"/>
                      <a:r>
                        <a:rPr lang="de-DE" sz="1400" b="1" dirty="0">
                          <a:solidFill>
                            <a:srgbClr val="FF0000"/>
                          </a:solidFill>
                        </a:rPr>
                        <a:t>5,-</a:t>
                      </a:r>
                    </a:p>
                  </a:txBody>
                  <a:tcPr>
                    <a:solidFill>
                      <a:schemeClr val="accent1">
                        <a:lumMod val="20000"/>
                        <a:lumOff val="80000"/>
                      </a:schemeClr>
                    </a:solidFill>
                  </a:tcPr>
                </a:tc>
                <a:extLst>
                  <a:ext uri="{0D108BD9-81ED-4DB2-BD59-A6C34878D82A}">
                    <a16:rowId xmlns:a16="http://schemas.microsoft.com/office/drawing/2014/main" val="24720840"/>
                  </a:ext>
                </a:extLst>
              </a:tr>
              <a:tr h="370840">
                <a:tc>
                  <a:txBody>
                    <a:bodyPr/>
                    <a:lstStyle/>
                    <a:p>
                      <a:pPr algn="ctr"/>
                      <a:r>
                        <a:rPr lang="de-DE" b="1" dirty="0"/>
                        <a:t>80 mm</a:t>
                      </a:r>
                    </a:p>
                  </a:txBody>
                  <a:tcPr>
                    <a:solidFill>
                      <a:schemeClr val="bg1"/>
                    </a:solidFill>
                  </a:tcPr>
                </a:tc>
                <a:tc>
                  <a:txBody>
                    <a:bodyPr/>
                    <a:lstStyle/>
                    <a:p>
                      <a:pPr algn="ctr"/>
                      <a:r>
                        <a:rPr lang="de-DE" b="1" dirty="0"/>
                        <a:t>Beton</a:t>
                      </a:r>
                    </a:p>
                  </a:txBody>
                  <a:tcPr>
                    <a:solidFill>
                      <a:schemeClr val="bg1"/>
                    </a:solidFill>
                  </a:tcPr>
                </a:tc>
                <a:tc>
                  <a:txBody>
                    <a:bodyPr/>
                    <a:lstStyle/>
                    <a:p>
                      <a:pPr algn="ctr"/>
                      <a:r>
                        <a:rPr lang="de-DE" b="1" dirty="0"/>
                        <a:t>Kernbohrgerät CDM 203</a:t>
                      </a:r>
                    </a:p>
                  </a:txBody>
                  <a:tcPr>
                    <a:solidFill>
                      <a:schemeClr val="bg1"/>
                    </a:solidFill>
                  </a:tcPr>
                </a:tc>
                <a:tc>
                  <a:txBody>
                    <a:bodyPr/>
                    <a:lstStyle/>
                    <a:p>
                      <a:pPr algn="ctr"/>
                      <a:r>
                        <a:rPr lang="de-DE" sz="1400" b="1" dirty="0">
                          <a:solidFill>
                            <a:srgbClr val="FF0000"/>
                          </a:solidFill>
                        </a:rPr>
                        <a:t>50,-</a:t>
                      </a:r>
                    </a:p>
                  </a:txBody>
                  <a:tcPr>
                    <a:solidFill>
                      <a:schemeClr val="bg1"/>
                    </a:solidFill>
                  </a:tcPr>
                </a:tc>
                <a:tc>
                  <a:txBody>
                    <a:bodyPr/>
                    <a:lstStyle/>
                    <a:p>
                      <a:pPr algn="ctr"/>
                      <a:r>
                        <a:rPr lang="de-DE" sz="1400" b="1" dirty="0">
                          <a:solidFill>
                            <a:srgbClr val="FF0000"/>
                          </a:solidFill>
                        </a:rPr>
                        <a:t>5,-</a:t>
                      </a:r>
                    </a:p>
                  </a:txBody>
                  <a:tcPr>
                    <a:solidFill>
                      <a:schemeClr val="bg1"/>
                    </a:solidFill>
                  </a:tcPr>
                </a:tc>
                <a:extLst>
                  <a:ext uri="{0D108BD9-81ED-4DB2-BD59-A6C34878D82A}">
                    <a16:rowId xmlns:a16="http://schemas.microsoft.com/office/drawing/2014/main" val="3746233563"/>
                  </a:ext>
                </a:extLst>
              </a:tr>
              <a:tr h="370840">
                <a:tc>
                  <a:txBody>
                    <a:bodyPr/>
                    <a:lstStyle/>
                    <a:p>
                      <a:pPr algn="ctr"/>
                      <a:r>
                        <a:rPr lang="de-DE" b="1" dirty="0"/>
                        <a:t>114 mm</a:t>
                      </a:r>
                    </a:p>
                  </a:txBody>
                  <a:tcPr>
                    <a:solidFill>
                      <a:schemeClr val="accent1">
                        <a:lumMod val="20000"/>
                        <a:lumOff val="80000"/>
                      </a:schemeClr>
                    </a:solidFill>
                  </a:tcPr>
                </a:tc>
                <a:tc>
                  <a:txBody>
                    <a:bodyPr/>
                    <a:lstStyle/>
                    <a:p>
                      <a:pPr algn="ctr"/>
                      <a:r>
                        <a:rPr lang="de-DE" b="1" dirty="0"/>
                        <a:t>Beton</a:t>
                      </a:r>
                    </a:p>
                  </a:txBody>
                  <a:tcPr>
                    <a:solidFill>
                      <a:schemeClr val="accent1">
                        <a:lumMod val="20000"/>
                        <a:lumOff val="80000"/>
                      </a:schemeClr>
                    </a:solidFill>
                  </a:tcPr>
                </a:tc>
                <a:tc>
                  <a:txBody>
                    <a:bodyPr/>
                    <a:lstStyle/>
                    <a:p>
                      <a:pPr algn="ctr"/>
                      <a:r>
                        <a:rPr lang="de-DE" b="1" dirty="0"/>
                        <a:t>Kernbohrgerät CDM 203</a:t>
                      </a:r>
                    </a:p>
                  </a:txBody>
                  <a:tcPr>
                    <a:solidFill>
                      <a:schemeClr val="accent1">
                        <a:lumMod val="20000"/>
                        <a:lumOff val="80000"/>
                      </a:schemeClr>
                    </a:solidFill>
                  </a:tcPr>
                </a:tc>
                <a:tc>
                  <a:txBody>
                    <a:bodyPr/>
                    <a:lstStyle/>
                    <a:p>
                      <a:pPr algn="ctr"/>
                      <a:r>
                        <a:rPr lang="de-DE" sz="1400" b="1" dirty="0">
                          <a:solidFill>
                            <a:srgbClr val="FF0000"/>
                          </a:solidFill>
                        </a:rPr>
                        <a:t>65,-</a:t>
                      </a:r>
                    </a:p>
                  </a:txBody>
                  <a:tcPr>
                    <a:solidFill>
                      <a:schemeClr val="accent1">
                        <a:lumMod val="20000"/>
                        <a:lumOff val="80000"/>
                      </a:schemeClr>
                    </a:solidFill>
                  </a:tcPr>
                </a:tc>
                <a:tc>
                  <a:txBody>
                    <a:bodyPr/>
                    <a:lstStyle/>
                    <a:p>
                      <a:pPr algn="ctr"/>
                      <a:r>
                        <a:rPr lang="de-DE" sz="1400" b="1" dirty="0">
                          <a:solidFill>
                            <a:srgbClr val="FF0000"/>
                          </a:solidFill>
                        </a:rPr>
                        <a:t>10,-</a:t>
                      </a:r>
                    </a:p>
                  </a:txBody>
                  <a:tcPr>
                    <a:solidFill>
                      <a:schemeClr val="accent1">
                        <a:lumMod val="20000"/>
                        <a:lumOff val="80000"/>
                      </a:schemeClr>
                    </a:solidFill>
                  </a:tcPr>
                </a:tc>
                <a:extLst>
                  <a:ext uri="{0D108BD9-81ED-4DB2-BD59-A6C34878D82A}">
                    <a16:rowId xmlns:a16="http://schemas.microsoft.com/office/drawing/2014/main" val="1938599447"/>
                  </a:ext>
                </a:extLst>
              </a:tr>
              <a:tr h="370840">
                <a:tc>
                  <a:txBody>
                    <a:bodyPr/>
                    <a:lstStyle/>
                    <a:p>
                      <a:pPr algn="ctr"/>
                      <a:r>
                        <a:rPr lang="de-DE" b="1" dirty="0"/>
                        <a:t>130 mm</a:t>
                      </a:r>
                    </a:p>
                  </a:txBody>
                  <a:tcPr>
                    <a:solidFill>
                      <a:schemeClr val="bg1"/>
                    </a:solidFill>
                  </a:tcPr>
                </a:tc>
                <a:tc>
                  <a:txBody>
                    <a:bodyPr/>
                    <a:lstStyle/>
                    <a:p>
                      <a:pPr algn="ctr"/>
                      <a:r>
                        <a:rPr lang="de-DE" b="1" dirty="0"/>
                        <a:t>Beton</a:t>
                      </a:r>
                    </a:p>
                  </a:txBody>
                  <a:tcPr>
                    <a:solidFill>
                      <a:schemeClr val="bg1"/>
                    </a:solidFill>
                  </a:tcPr>
                </a:tc>
                <a:tc>
                  <a:txBody>
                    <a:bodyPr/>
                    <a:lstStyle/>
                    <a:p>
                      <a:pPr algn="ctr"/>
                      <a:r>
                        <a:rPr lang="de-DE" b="1" dirty="0"/>
                        <a:t>Kernbohrgerät CDM 203</a:t>
                      </a:r>
                    </a:p>
                  </a:txBody>
                  <a:tcPr>
                    <a:solidFill>
                      <a:schemeClr val="bg1"/>
                    </a:solidFill>
                  </a:tcPr>
                </a:tc>
                <a:tc>
                  <a:txBody>
                    <a:bodyPr/>
                    <a:lstStyle/>
                    <a:p>
                      <a:pPr algn="ctr"/>
                      <a:r>
                        <a:rPr lang="de-DE" sz="1400" b="1" dirty="0">
                          <a:solidFill>
                            <a:srgbClr val="FF0000"/>
                          </a:solidFill>
                        </a:rPr>
                        <a:t>80,-</a:t>
                      </a:r>
                    </a:p>
                  </a:txBody>
                  <a:tcPr>
                    <a:solidFill>
                      <a:schemeClr val="bg1"/>
                    </a:solidFill>
                  </a:tcPr>
                </a:tc>
                <a:tc>
                  <a:txBody>
                    <a:bodyPr/>
                    <a:lstStyle/>
                    <a:p>
                      <a:pPr algn="ctr"/>
                      <a:r>
                        <a:rPr lang="de-DE" sz="1400" b="1" dirty="0">
                          <a:solidFill>
                            <a:srgbClr val="FF0000"/>
                          </a:solidFill>
                        </a:rPr>
                        <a:t>10,-</a:t>
                      </a:r>
                    </a:p>
                  </a:txBody>
                  <a:tcPr>
                    <a:solidFill>
                      <a:schemeClr val="bg1"/>
                    </a:solidFill>
                  </a:tcPr>
                </a:tc>
                <a:extLst>
                  <a:ext uri="{0D108BD9-81ED-4DB2-BD59-A6C34878D82A}">
                    <a16:rowId xmlns:a16="http://schemas.microsoft.com/office/drawing/2014/main" val="3400893012"/>
                  </a:ext>
                </a:extLst>
              </a:tr>
              <a:tr h="370840">
                <a:tc>
                  <a:txBody>
                    <a:bodyPr/>
                    <a:lstStyle/>
                    <a:p>
                      <a:pPr algn="ctr"/>
                      <a:r>
                        <a:rPr lang="de-DE" b="1" dirty="0"/>
                        <a:t>160 mm</a:t>
                      </a:r>
                    </a:p>
                  </a:txBody>
                  <a:tcPr>
                    <a:solidFill>
                      <a:schemeClr val="accent1">
                        <a:lumMod val="20000"/>
                        <a:lumOff val="80000"/>
                      </a:schemeClr>
                    </a:solidFill>
                  </a:tcPr>
                </a:tc>
                <a:tc>
                  <a:txBody>
                    <a:bodyPr/>
                    <a:lstStyle/>
                    <a:p>
                      <a:pPr algn="ctr"/>
                      <a:r>
                        <a:rPr lang="de-DE" b="1" dirty="0"/>
                        <a:t>Beton</a:t>
                      </a:r>
                    </a:p>
                  </a:txBody>
                  <a:tcPr>
                    <a:solidFill>
                      <a:schemeClr val="accent1">
                        <a:lumMod val="20000"/>
                        <a:lumOff val="80000"/>
                      </a:schemeClr>
                    </a:solidFill>
                  </a:tcPr>
                </a:tc>
                <a:tc>
                  <a:txBody>
                    <a:bodyPr/>
                    <a:lstStyle/>
                    <a:p>
                      <a:pPr algn="ctr"/>
                      <a:r>
                        <a:rPr lang="de-DE" b="1" dirty="0"/>
                        <a:t>Kernbohrgerät CDM 203</a:t>
                      </a:r>
                    </a:p>
                  </a:txBody>
                  <a:tcPr>
                    <a:solidFill>
                      <a:schemeClr val="accent1">
                        <a:lumMod val="20000"/>
                        <a:lumOff val="80000"/>
                      </a:schemeClr>
                    </a:solidFill>
                  </a:tcPr>
                </a:tc>
                <a:tc>
                  <a:txBody>
                    <a:bodyPr/>
                    <a:lstStyle/>
                    <a:p>
                      <a:pPr algn="ctr"/>
                      <a:r>
                        <a:rPr lang="de-DE" sz="1400" b="1" dirty="0">
                          <a:solidFill>
                            <a:srgbClr val="FF0000"/>
                          </a:solidFill>
                        </a:rPr>
                        <a:t>115,-</a:t>
                      </a:r>
                    </a:p>
                  </a:txBody>
                  <a:tcPr>
                    <a:solidFill>
                      <a:schemeClr val="accent1">
                        <a:lumMod val="20000"/>
                        <a:lumOff val="80000"/>
                      </a:schemeClr>
                    </a:solidFill>
                  </a:tcPr>
                </a:tc>
                <a:tc>
                  <a:txBody>
                    <a:bodyPr/>
                    <a:lstStyle/>
                    <a:p>
                      <a:pPr algn="ctr"/>
                      <a:r>
                        <a:rPr lang="de-DE" sz="1400" b="1" dirty="0">
                          <a:solidFill>
                            <a:srgbClr val="FF0000"/>
                          </a:solidFill>
                        </a:rPr>
                        <a:t>15,-</a:t>
                      </a:r>
                    </a:p>
                  </a:txBody>
                  <a:tcPr>
                    <a:solidFill>
                      <a:schemeClr val="accent1">
                        <a:lumMod val="20000"/>
                        <a:lumOff val="80000"/>
                      </a:schemeClr>
                    </a:solidFill>
                  </a:tcPr>
                </a:tc>
                <a:extLst>
                  <a:ext uri="{0D108BD9-81ED-4DB2-BD59-A6C34878D82A}">
                    <a16:rowId xmlns:a16="http://schemas.microsoft.com/office/drawing/2014/main" val="2470035780"/>
                  </a:ext>
                </a:extLst>
              </a:tr>
              <a:tr h="370840">
                <a:tc>
                  <a:txBody>
                    <a:bodyPr/>
                    <a:lstStyle/>
                    <a:p>
                      <a:pPr algn="ctr"/>
                      <a:r>
                        <a:rPr lang="de-DE" b="1" dirty="0"/>
                        <a:t>193 mm</a:t>
                      </a:r>
                    </a:p>
                  </a:txBody>
                  <a:tcPr>
                    <a:solidFill>
                      <a:schemeClr val="bg1"/>
                    </a:solidFill>
                  </a:tcPr>
                </a:tc>
                <a:tc>
                  <a:txBody>
                    <a:bodyPr/>
                    <a:lstStyle/>
                    <a:p>
                      <a:pPr algn="ctr"/>
                      <a:r>
                        <a:rPr lang="de-DE" b="1" dirty="0"/>
                        <a:t>Beton</a:t>
                      </a:r>
                    </a:p>
                  </a:txBody>
                  <a:tcPr>
                    <a:solidFill>
                      <a:schemeClr val="bg1"/>
                    </a:solidFill>
                  </a:tcPr>
                </a:tc>
                <a:tc>
                  <a:txBody>
                    <a:bodyPr/>
                    <a:lstStyle/>
                    <a:p>
                      <a:pPr algn="ctr"/>
                      <a:r>
                        <a:rPr lang="de-DE" b="1" dirty="0"/>
                        <a:t>Kernbohrgerät CDM 203</a:t>
                      </a:r>
                    </a:p>
                  </a:txBody>
                  <a:tcPr>
                    <a:solidFill>
                      <a:schemeClr val="bg1"/>
                    </a:solidFill>
                  </a:tcPr>
                </a:tc>
                <a:tc>
                  <a:txBody>
                    <a:bodyPr/>
                    <a:lstStyle/>
                    <a:p>
                      <a:pPr algn="ctr"/>
                      <a:r>
                        <a:rPr lang="de-DE" sz="1400" b="1" dirty="0">
                          <a:solidFill>
                            <a:srgbClr val="FF0000"/>
                          </a:solidFill>
                        </a:rPr>
                        <a:t>115,-</a:t>
                      </a:r>
                    </a:p>
                  </a:txBody>
                  <a:tcPr>
                    <a:solidFill>
                      <a:schemeClr val="bg1"/>
                    </a:solidFill>
                  </a:tcPr>
                </a:tc>
                <a:tc>
                  <a:txBody>
                    <a:bodyPr/>
                    <a:lstStyle/>
                    <a:p>
                      <a:pPr algn="ctr"/>
                      <a:r>
                        <a:rPr lang="de-DE" sz="1400" b="1" dirty="0">
                          <a:solidFill>
                            <a:srgbClr val="FF0000"/>
                          </a:solidFill>
                        </a:rPr>
                        <a:t>15,-</a:t>
                      </a:r>
                    </a:p>
                  </a:txBody>
                  <a:tcPr>
                    <a:solidFill>
                      <a:schemeClr val="bg1"/>
                    </a:solidFill>
                  </a:tcPr>
                </a:tc>
                <a:extLst>
                  <a:ext uri="{0D108BD9-81ED-4DB2-BD59-A6C34878D82A}">
                    <a16:rowId xmlns:a16="http://schemas.microsoft.com/office/drawing/2014/main" val="1262132772"/>
                  </a:ext>
                </a:extLst>
              </a:tr>
            </a:tbl>
          </a:graphicData>
        </a:graphic>
      </p:graphicFrame>
      <p:pic>
        <p:nvPicPr>
          <p:cNvPr id="28" name="Grafik 27">
            <a:extLst>
              <a:ext uri="{FF2B5EF4-FFF2-40B4-BE49-F238E27FC236}">
                <a16:creationId xmlns:a16="http://schemas.microsoft.com/office/drawing/2014/main" id="{7C3D99B0-DA7C-4B8A-ACF5-5B4524806AA1}"/>
              </a:ext>
            </a:extLst>
          </p:cNvPr>
          <p:cNvPicPr>
            <a:picLocks noChangeAspect="1"/>
          </p:cNvPicPr>
          <p:nvPr/>
        </p:nvPicPr>
        <p:blipFill>
          <a:blip r:embed="rId3"/>
          <a:stretch>
            <a:fillRect/>
          </a:stretch>
        </p:blipFill>
        <p:spPr>
          <a:xfrm>
            <a:off x="8881790" y="3741564"/>
            <a:ext cx="1896020" cy="365792"/>
          </a:xfrm>
          <a:prstGeom prst="rect">
            <a:avLst/>
          </a:prstGeom>
        </p:spPr>
      </p:pic>
      <p:pic>
        <p:nvPicPr>
          <p:cNvPr id="30" name="Grafik 29">
            <a:extLst>
              <a:ext uri="{FF2B5EF4-FFF2-40B4-BE49-F238E27FC236}">
                <a16:creationId xmlns:a16="http://schemas.microsoft.com/office/drawing/2014/main" id="{C2283DD0-CAE8-4893-81C2-7B3C8B3C3E86}"/>
              </a:ext>
            </a:extLst>
          </p:cNvPr>
          <p:cNvPicPr>
            <a:picLocks noChangeAspect="1"/>
          </p:cNvPicPr>
          <p:nvPr/>
        </p:nvPicPr>
        <p:blipFill>
          <a:blip r:embed="rId3"/>
          <a:stretch>
            <a:fillRect/>
          </a:stretch>
        </p:blipFill>
        <p:spPr>
          <a:xfrm>
            <a:off x="8593692" y="3125216"/>
            <a:ext cx="1896020" cy="365792"/>
          </a:xfrm>
          <a:prstGeom prst="rect">
            <a:avLst/>
          </a:prstGeom>
        </p:spPr>
      </p:pic>
      <p:pic>
        <p:nvPicPr>
          <p:cNvPr id="4" name="Grafik 3">
            <a:extLst>
              <a:ext uri="{FF2B5EF4-FFF2-40B4-BE49-F238E27FC236}">
                <a16:creationId xmlns:a16="http://schemas.microsoft.com/office/drawing/2014/main" id="{7FAE8DEB-8D0B-6949-27C1-CB89C3691B68}"/>
              </a:ext>
            </a:extLst>
          </p:cNvPr>
          <p:cNvPicPr>
            <a:picLocks noChangeAspect="1"/>
          </p:cNvPicPr>
          <p:nvPr/>
        </p:nvPicPr>
        <p:blipFill>
          <a:blip r:embed="rId4"/>
          <a:stretch>
            <a:fillRect/>
          </a:stretch>
        </p:blipFill>
        <p:spPr>
          <a:xfrm>
            <a:off x="0" y="2862102"/>
            <a:ext cx="6858000" cy="438133"/>
          </a:xfrm>
          <a:prstGeom prst="rect">
            <a:avLst/>
          </a:prstGeom>
        </p:spPr>
      </p:pic>
      <p:sp>
        <p:nvSpPr>
          <p:cNvPr id="25" name="Textfeld 24">
            <a:extLst>
              <a:ext uri="{FF2B5EF4-FFF2-40B4-BE49-F238E27FC236}">
                <a16:creationId xmlns:a16="http://schemas.microsoft.com/office/drawing/2014/main" id="{01802E68-7940-4928-8D05-2DE024068043}"/>
              </a:ext>
            </a:extLst>
          </p:cNvPr>
          <p:cNvSpPr txBox="1"/>
          <p:nvPr/>
        </p:nvSpPr>
        <p:spPr>
          <a:xfrm>
            <a:off x="0" y="2816463"/>
            <a:ext cx="10479605" cy="461665"/>
          </a:xfrm>
          <a:prstGeom prst="rect">
            <a:avLst/>
          </a:prstGeom>
          <a:noFill/>
        </p:spPr>
        <p:txBody>
          <a:bodyPr wrap="square">
            <a:spAutoFit/>
          </a:bodyPr>
          <a:lstStyle/>
          <a:p>
            <a:r>
              <a:rPr kumimoji="0" lang="de-DE" sz="2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Abnutzung</a:t>
            </a:r>
            <a:r>
              <a:rPr kumimoji="0" lang="de-DE"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t>
            </a:r>
            <a:r>
              <a:rPr kumimoji="0" lang="de-DE" sz="2400" b="1" i="0" u="none" strike="noStrike" kern="120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Diamanttrennscheiben</a:t>
            </a:r>
            <a:r>
              <a:rPr kumimoji="0" lang="de-DE" sz="2000" b="1" i="0" u="none" strike="noStrike" kern="120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&amp;</a:t>
            </a:r>
            <a:r>
              <a:rPr kumimoji="0" lang="de-DE" sz="2400" b="1" i="0" u="none" strike="noStrike" kern="120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Bohrkrone</a:t>
            </a:r>
            <a:endParaRPr lang="de-DE" sz="2400" b="1" dirty="0">
              <a:solidFill>
                <a:schemeClr val="bg1"/>
              </a:solidFill>
              <a:latin typeface="Arial" panose="020B0604020202020204" pitchFamily="34" charset="0"/>
              <a:cs typeface="Arial" panose="020B0604020202020204" pitchFamily="34" charset="0"/>
            </a:endParaRPr>
          </a:p>
        </p:txBody>
      </p:sp>
      <p:pic>
        <p:nvPicPr>
          <p:cNvPr id="5" name="Grafik 4">
            <a:extLst>
              <a:ext uri="{FF2B5EF4-FFF2-40B4-BE49-F238E27FC236}">
                <a16:creationId xmlns:a16="http://schemas.microsoft.com/office/drawing/2014/main" id="{FBC8651F-B415-1819-2D82-A111AF62E484}"/>
              </a:ext>
            </a:extLst>
          </p:cNvPr>
          <p:cNvPicPr>
            <a:picLocks noChangeAspect="1"/>
          </p:cNvPicPr>
          <p:nvPr/>
        </p:nvPicPr>
        <p:blipFill>
          <a:blip r:embed="rId5"/>
          <a:stretch>
            <a:fillRect/>
          </a:stretch>
        </p:blipFill>
        <p:spPr>
          <a:xfrm>
            <a:off x="6394664" y="0"/>
            <a:ext cx="463336" cy="475529"/>
          </a:xfrm>
          <a:prstGeom prst="rect">
            <a:avLst/>
          </a:prstGeom>
        </p:spPr>
      </p:pic>
    </p:spTree>
    <p:extLst>
      <p:ext uri="{BB962C8B-B14F-4D97-AF65-F5344CB8AC3E}">
        <p14:creationId xmlns:p14="http://schemas.microsoft.com/office/powerpoint/2010/main" val="1104600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Tabelle 50"/>
          <p:cNvGraphicFramePr>
            <a:graphicFrameLocks noGrp="1"/>
          </p:cNvGraphicFramePr>
          <p:nvPr>
            <p:extLst>
              <p:ext uri="{D42A27DB-BD31-4B8C-83A1-F6EECF244321}">
                <p14:modId xmlns:p14="http://schemas.microsoft.com/office/powerpoint/2010/main" val="1579551257"/>
              </p:ext>
            </p:extLst>
          </p:nvPr>
        </p:nvGraphicFramePr>
        <p:xfrm>
          <a:off x="-50676" y="4439915"/>
          <a:ext cx="6895874" cy="4552915"/>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4754">
                  <a:extLst>
                    <a:ext uri="{9D8B030D-6E8A-4147-A177-3AD203B41FA5}">
                      <a16:colId xmlns:a16="http://schemas.microsoft.com/office/drawing/2014/main" val="2660136687"/>
                    </a:ext>
                  </a:extLst>
                </a:gridCol>
                <a:gridCol w="129117">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56915">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4">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4">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9030300087</a:t>
                      </a:r>
                    </a:p>
                    <a:p>
                      <a:pPr lvl="0"/>
                      <a:r>
                        <a:rPr lang="de-DE" sz="1100" b="1" u="sng" dirty="0">
                          <a:solidFill>
                            <a:prstClr val="black"/>
                          </a:solidFill>
                          <a:latin typeface="Arial" panose="020B0604020202020204" pitchFamily="34" charset="0"/>
                          <a:cs typeface="Arial" panose="020B0604020202020204" pitchFamily="34" charset="0"/>
                        </a:rPr>
                        <a:t>Baustoff Bandsäge</a:t>
                      </a:r>
                    </a:p>
                    <a:p>
                      <a:pPr lvl="0"/>
                      <a:r>
                        <a:rPr lang="de-DE" sz="1100" b="1" u="sng" dirty="0">
                          <a:solidFill>
                            <a:prstClr val="black"/>
                          </a:solidFill>
                          <a:latin typeface="Arial" panose="020B0604020202020204" pitchFamily="34" charset="0"/>
                          <a:cs typeface="Arial" panose="020B0604020202020204" pitchFamily="34" charset="0"/>
                        </a:rPr>
                        <a:t>Norton ohne Band</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35,00€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9030300050</a:t>
                      </a:r>
                    </a:p>
                    <a:p>
                      <a:pPr lvl="0"/>
                      <a:r>
                        <a:rPr lang="de-DE" sz="1100" b="1" u="sng" dirty="0">
                          <a:solidFill>
                            <a:prstClr val="black"/>
                          </a:solidFill>
                          <a:latin typeface="Arial" panose="020B0604020202020204" pitchFamily="34" charset="0"/>
                          <a:cs typeface="Arial" panose="020B0604020202020204" pitchFamily="34" charset="0"/>
                        </a:rPr>
                        <a:t>Porenbeton Bandsäge</a:t>
                      </a:r>
                    </a:p>
                    <a:p>
                      <a:pPr lvl="0"/>
                      <a:r>
                        <a:rPr lang="de-DE" sz="1100" b="1" u="sng" dirty="0">
                          <a:solidFill>
                            <a:prstClr val="black"/>
                          </a:solidFill>
                          <a:latin typeface="Arial" panose="020B0604020202020204" pitchFamily="34" charset="0"/>
                          <a:cs typeface="Arial" panose="020B0604020202020204" pitchFamily="34" charset="0"/>
                        </a:rPr>
                        <a:t>Ohne Band</a:t>
                      </a:r>
                    </a:p>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35,00 €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100" dirty="0">
                          <a:solidFill>
                            <a:srgbClr val="FF0000"/>
                          </a:solidFill>
                        </a:rPr>
                        <a:t>Artikel - #: 9030300089</a:t>
                      </a:r>
                    </a:p>
                    <a:p>
                      <a:r>
                        <a:rPr lang="de-DE" sz="1100" b="1" u="sng" dirty="0">
                          <a:latin typeface="Arial" panose="020B0604020202020204" pitchFamily="34" charset="0"/>
                          <a:cs typeface="Arial" panose="020B0604020202020204" pitchFamily="34" charset="0"/>
                        </a:rPr>
                        <a:t>Sägeband für Bandsäge</a:t>
                      </a:r>
                    </a:p>
                    <a:p>
                      <a:r>
                        <a:rPr lang="de-DE" sz="1100" b="1" u="sng" dirty="0">
                          <a:latin typeface="Arial" panose="020B0604020202020204" pitchFamily="34" charset="0"/>
                          <a:cs typeface="Arial" panose="020B0604020202020204" pitchFamily="34" charset="0"/>
                        </a:rPr>
                        <a:t>Norton CB 511 230 V</a:t>
                      </a:r>
                    </a:p>
                    <a:p>
                      <a:endParaRPr lang="de-DE" sz="1000" b="1" u="sng" dirty="0">
                        <a:latin typeface="Arial" panose="020B0604020202020204" pitchFamily="34" charset="0"/>
                        <a:cs typeface="Arial" panose="020B0604020202020204" pitchFamily="34" charset="0"/>
                      </a:endParaRPr>
                    </a:p>
                    <a:p>
                      <a:r>
                        <a:rPr lang="de-DE" sz="1050" b="1" u="sng" dirty="0">
                          <a:solidFill>
                            <a:srgbClr val="FF0000"/>
                          </a:solidFill>
                          <a:latin typeface="Arial" panose="020B0604020202020204" pitchFamily="34" charset="0"/>
                          <a:cs typeface="Arial" panose="020B0604020202020204" pitchFamily="34" charset="0"/>
                        </a:rPr>
                        <a:t>Preis für einmalige Benutzung!</a:t>
                      </a:r>
                    </a:p>
                    <a:p>
                      <a:r>
                        <a:rPr lang="de-DE" sz="1000" b="1" dirty="0">
                          <a:latin typeface="Arial" panose="020B0604020202020204" pitchFamily="34" charset="0"/>
                          <a:cs typeface="Arial" panose="020B0604020202020204" pitchFamily="34" charset="0"/>
                        </a:rPr>
                        <a:t> </a:t>
                      </a:r>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190,-€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bl>
          </a:graphicData>
        </a:graphic>
      </p:graphicFrame>
      <p:graphicFrame>
        <p:nvGraphicFramePr>
          <p:cNvPr id="52" name="Tabelle 51"/>
          <p:cNvGraphicFramePr>
            <a:graphicFrameLocks noGrp="1"/>
          </p:cNvGraphicFramePr>
          <p:nvPr>
            <p:extLst>
              <p:ext uri="{D42A27DB-BD31-4B8C-83A1-F6EECF244321}">
                <p14:modId xmlns:p14="http://schemas.microsoft.com/office/powerpoint/2010/main" val="1076489371"/>
              </p:ext>
            </p:extLst>
          </p:nvPr>
        </p:nvGraphicFramePr>
        <p:xfrm>
          <a:off x="-43056" y="543647"/>
          <a:ext cx="6895874" cy="3203116"/>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4754">
                  <a:extLst>
                    <a:ext uri="{9D8B030D-6E8A-4147-A177-3AD203B41FA5}">
                      <a16:colId xmlns:a16="http://schemas.microsoft.com/office/drawing/2014/main" val="2660136687"/>
                    </a:ext>
                  </a:extLst>
                </a:gridCol>
                <a:gridCol w="129117">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497498">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u="sng" baseline="0" dirty="0"/>
                        <a:t>1/2Tag</a:t>
                      </a:r>
                      <a:endParaRPr lang="de-DE" sz="1600" b="1" u="sng"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3">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Vers.*</a:t>
                      </a:r>
                    </a:p>
                    <a:p>
                      <a:pPr algn="ctr"/>
                      <a:endParaRPr lang="de-DE" sz="1600" b="1" u="sng"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9030300078</a:t>
                      </a:r>
                    </a:p>
                    <a:p>
                      <a:pPr lvl="0"/>
                      <a:r>
                        <a:rPr lang="de-DE" sz="1100" b="1" u="sng" dirty="0">
                          <a:solidFill>
                            <a:prstClr val="black"/>
                          </a:solidFill>
                          <a:latin typeface="Arial" panose="020B0604020202020204" pitchFamily="34" charset="0"/>
                          <a:cs typeface="Arial" panose="020B0604020202020204" pitchFamily="34" charset="0"/>
                        </a:rPr>
                        <a:t>Gasheizer</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15,00€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10,00</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3200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bl>
          </a:graphicData>
        </a:graphic>
      </p:graphicFrame>
      <p:sp>
        <p:nvSpPr>
          <p:cNvPr id="2" name="Rechteck 1"/>
          <p:cNvSpPr/>
          <p:nvPr/>
        </p:nvSpPr>
        <p:spPr>
          <a:xfrm>
            <a:off x="-5242" y="21762"/>
            <a:ext cx="6863242"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bg1"/>
                </a:solidFill>
                <a:latin typeface="Arial" panose="020B0604020202020204" pitchFamily="34" charset="0"/>
                <a:cs typeface="Arial" panose="020B0604020202020204" pitchFamily="34" charset="0"/>
              </a:rPr>
              <a:t>Heizer</a:t>
            </a:r>
          </a:p>
        </p:txBody>
      </p:sp>
      <p:sp>
        <p:nvSpPr>
          <p:cNvPr id="31" name="Rechteck 30"/>
          <p:cNvSpPr/>
          <p:nvPr/>
        </p:nvSpPr>
        <p:spPr>
          <a:xfrm>
            <a:off x="-10424" y="3920458"/>
            <a:ext cx="6863242"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bg1"/>
                </a:solidFill>
                <a:latin typeface="Arial" panose="020B0604020202020204" pitchFamily="34" charset="0"/>
                <a:cs typeface="Arial" panose="020B0604020202020204" pitchFamily="34" charset="0"/>
              </a:rPr>
              <a:t>Sägen</a:t>
            </a:r>
          </a:p>
        </p:txBody>
      </p:sp>
      <p:sp>
        <p:nvSpPr>
          <p:cNvPr id="36" name="Rechteck 35"/>
          <p:cNvSpPr/>
          <p:nvPr/>
        </p:nvSpPr>
        <p:spPr>
          <a:xfrm>
            <a:off x="0" y="9465428"/>
            <a:ext cx="6863242"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chemeClr val="bg1"/>
                </a:solidFill>
                <a:latin typeface="Arial" panose="020B0604020202020204" pitchFamily="34" charset="0"/>
                <a:cs typeface="Arial" panose="020B0604020202020204" pitchFamily="34" charset="0"/>
              </a:rPr>
              <a:t>E-Mail: info@schaefer-baustoffe.de</a:t>
            </a:r>
          </a:p>
        </p:txBody>
      </p:sp>
      <p:pic>
        <p:nvPicPr>
          <p:cNvPr id="3" name="Grafik 2"/>
          <p:cNvPicPr>
            <a:picLocks noChangeAspect="1"/>
          </p:cNvPicPr>
          <p:nvPr/>
        </p:nvPicPr>
        <p:blipFill rotWithShape="1">
          <a:blip r:embed="rId2" cstate="print">
            <a:extLst>
              <a:ext uri="{28A0092B-C50C-407E-A947-70E740481C1C}">
                <a14:useLocalDpi xmlns:a14="http://schemas.microsoft.com/office/drawing/2010/main" val="0"/>
              </a:ext>
            </a:extLst>
          </a:blip>
          <a:srcRect l="21370" t="5158" r="18688" b="17671"/>
          <a:stretch/>
        </p:blipFill>
        <p:spPr>
          <a:xfrm>
            <a:off x="190500" y="5006974"/>
            <a:ext cx="1057275" cy="1311999"/>
          </a:xfrm>
          <a:prstGeom prst="rect">
            <a:avLst/>
          </a:prstGeom>
        </p:spPr>
      </p:pic>
      <p:pic>
        <p:nvPicPr>
          <p:cNvPr id="16" name="Grafik 15"/>
          <p:cNvPicPr>
            <a:picLocks noChangeAspect="1"/>
          </p:cNvPicPr>
          <p:nvPr/>
        </p:nvPicPr>
        <p:blipFill>
          <a:blip r:embed="rId3"/>
          <a:stretch>
            <a:fillRect/>
          </a:stretch>
        </p:blipFill>
        <p:spPr>
          <a:xfrm rot="5400000">
            <a:off x="27102" y="6504977"/>
            <a:ext cx="1307179" cy="980383"/>
          </a:xfrm>
          <a:prstGeom prst="rect">
            <a:avLst/>
          </a:prstGeom>
        </p:spPr>
      </p:pic>
      <p:pic>
        <p:nvPicPr>
          <p:cNvPr id="17" name="Grafik 16"/>
          <p:cNvPicPr>
            <a:picLocks noChangeAspect="1"/>
          </p:cNvPicPr>
          <p:nvPr/>
        </p:nvPicPr>
        <p:blipFill rotWithShape="1">
          <a:blip r:embed="rId4"/>
          <a:srcRect l="14434" r="28841"/>
          <a:stretch/>
        </p:blipFill>
        <p:spPr>
          <a:xfrm rot="5400000">
            <a:off x="161362" y="1013468"/>
            <a:ext cx="1066459" cy="1410030"/>
          </a:xfrm>
          <a:prstGeom prst="rect">
            <a:avLst/>
          </a:prstGeom>
        </p:spPr>
      </p:pic>
      <p:sp>
        <p:nvSpPr>
          <p:cNvPr id="26" name="Rechteck 25"/>
          <p:cNvSpPr/>
          <p:nvPr/>
        </p:nvSpPr>
        <p:spPr>
          <a:xfrm>
            <a:off x="3296207" y="9137791"/>
            <a:ext cx="3567196" cy="323165"/>
          </a:xfrm>
          <a:prstGeom prst="rect">
            <a:avLst/>
          </a:prstGeom>
        </p:spPr>
        <p:txBody>
          <a:bodyPr wrap="square">
            <a:spAutoFit/>
          </a:bodyPr>
          <a:lstStyle/>
          <a:p>
            <a:pPr algn="r"/>
            <a:r>
              <a:rPr lang="de-DE" sz="1500" b="1" dirty="0">
                <a:solidFill>
                  <a:prstClr val="black"/>
                </a:solidFill>
              </a:rPr>
              <a:t>alle Preise sind Abholpreise zzgl. MwSt. ! </a:t>
            </a:r>
            <a:endParaRPr lang="de-DE" dirty="0"/>
          </a:p>
        </p:txBody>
      </p:sp>
      <p:sp>
        <p:nvSpPr>
          <p:cNvPr id="14" name="Textfeld 13"/>
          <p:cNvSpPr txBox="1"/>
          <p:nvPr/>
        </p:nvSpPr>
        <p:spPr>
          <a:xfrm>
            <a:off x="6219825" y="9552862"/>
            <a:ext cx="644525" cy="261610"/>
          </a:xfrm>
          <a:prstGeom prst="rect">
            <a:avLst/>
          </a:prstGeom>
          <a:noFill/>
        </p:spPr>
        <p:txBody>
          <a:bodyPr wrap="square" rtlCol="0">
            <a:spAutoFit/>
          </a:bodyPr>
          <a:lstStyle/>
          <a:p>
            <a:r>
              <a:rPr lang="de-DE" sz="1100" dirty="0">
                <a:solidFill>
                  <a:schemeClr val="bg1"/>
                </a:solidFill>
              </a:rPr>
              <a:t>Seite 12</a:t>
            </a:r>
          </a:p>
        </p:txBody>
      </p:sp>
      <p:pic>
        <p:nvPicPr>
          <p:cNvPr id="5" name="Grafik 4">
            <a:extLst>
              <a:ext uri="{FF2B5EF4-FFF2-40B4-BE49-F238E27FC236}">
                <a16:creationId xmlns:a16="http://schemas.microsoft.com/office/drawing/2014/main" id="{C05FE65B-29A2-32DB-C62E-BEED8BEDDAD3}"/>
              </a:ext>
            </a:extLst>
          </p:cNvPr>
          <p:cNvPicPr>
            <a:picLocks noChangeAspect="1"/>
          </p:cNvPicPr>
          <p:nvPr/>
        </p:nvPicPr>
        <p:blipFill>
          <a:blip r:embed="rId5"/>
          <a:stretch>
            <a:fillRect/>
          </a:stretch>
        </p:blipFill>
        <p:spPr>
          <a:xfrm>
            <a:off x="6394664" y="0"/>
            <a:ext cx="463336" cy="475529"/>
          </a:xfrm>
          <a:prstGeom prst="rect">
            <a:avLst/>
          </a:prstGeom>
        </p:spPr>
      </p:pic>
      <p:pic>
        <p:nvPicPr>
          <p:cNvPr id="6" name="Grafik 5">
            <a:extLst>
              <a:ext uri="{FF2B5EF4-FFF2-40B4-BE49-F238E27FC236}">
                <a16:creationId xmlns:a16="http://schemas.microsoft.com/office/drawing/2014/main" id="{741D7F14-69F0-B88F-2E80-D891DAAEA348}"/>
              </a:ext>
            </a:extLst>
          </p:cNvPr>
          <p:cNvPicPr>
            <a:picLocks noChangeAspect="1"/>
          </p:cNvPicPr>
          <p:nvPr/>
        </p:nvPicPr>
        <p:blipFill>
          <a:blip r:embed="rId5"/>
          <a:stretch>
            <a:fillRect/>
          </a:stretch>
        </p:blipFill>
        <p:spPr>
          <a:xfrm>
            <a:off x="6394664" y="3888517"/>
            <a:ext cx="463336" cy="475529"/>
          </a:xfrm>
          <a:prstGeom prst="rect">
            <a:avLst/>
          </a:prstGeom>
        </p:spPr>
      </p:pic>
    </p:spTree>
    <p:extLst>
      <p:ext uri="{BB962C8B-B14F-4D97-AF65-F5344CB8AC3E}">
        <p14:creationId xmlns:p14="http://schemas.microsoft.com/office/powerpoint/2010/main" val="972489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Tabelle 33"/>
          <p:cNvGraphicFramePr>
            <a:graphicFrameLocks noGrp="1"/>
          </p:cNvGraphicFramePr>
          <p:nvPr>
            <p:extLst>
              <p:ext uri="{D42A27DB-BD31-4B8C-83A1-F6EECF244321}">
                <p14:modId xmlns:p14="http://schemas.microsoft.com/office/powerpoint/2010/main" val="1316135055"/>
              </p:ext>
            </p:extLst>
          </p:nvPr>
        </p:nvGraphicFramePr>
        <p:xfrm>
          <a:off x="-54490" y="541827"/>
          <a:ext cx="6903888" cy="8463676"/>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33615">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35443">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350" b="1" u="sng" dirty="0"/>
                        <a:t>Pauschal</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100" b="1" u="sng" dirty="0">
                        <a:solidFill>
                          <a:prstClr val="black"/>
                        </a:solidFill>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35,-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100" b="1" u="sng"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15,-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100" b="1" u="sng"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20,-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100" b="1" u="sng"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endParaRPr lang="de-DE" sz="1000" b="1"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sp>
        <p:nvSpPr>
          <p:cNvPr id="2" name="Rechteck 1"/>
          <p:cNvSpPr/>
          <p:nvPr/>
        </p:nvSpPr>
        <p:spPr>
          <a:xfrm>
            <a:off x="-5242" y="15412"/>
            <a:ext cx="6863242"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bg1"/>
                </a:solidFill>
                <a:latin typeface="Arial" panose="020B0604020202020204" pitchFamily="34" charset="0"/>
                <a:cs typeface="Arial" panose="020B0604020202020204" pitchFamily="34" charset="0"/>
              </a:rPr>
              <a:t>Erdbohrer</a:t>
            </a:r>
          </a:p>
        </p:txBody>
      </p:sp>
      <p:sp>
        <p:nvSpPr>
          <p:cNvPr id="33" name="Rechteck 32"/>
          <p:cNvSpPr/>
          <p:nvPr/>
        </p:nvSpPr>
        <p:spPr>
          <a:xfrm>
            <a:off x="0" y="9459375"/>
            <a:ext cx="6863242"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chemeClr val="bg1"/>
                </a:solidFill>
                <a:latin typeface="Arial" panose="020B0604020202020204" pitchFamily="34" charset="0"/>
                <a:cs typeface="Arial" panose="020B0604020202020204" pitchFamily="34" charset="0"/>
              </a:rPr>
              <a:t>Tel.: 06302 – 92 10 0 </a:t>
            </a:r>
          </a:p>
        </p:txBody>
      </p:sp>
      <p:sp>
        <p:nvSpPr>
          <p:cNvPr id="27" name="Rechteck 26"/>
          <p:cNvSpPr/>
          <p:nvPr/>
        </p:nvSpPr>
        <p:spPr>
          <a:xfrm>
            <a:off x="3203656" y="9134847"/>
            <a:ext cx="3658716" cy="323165"/>
          </a:xfrm>
          <a:prstGeom prst="rect">
            <a:avLst/>
          </a:prstGeom>
        </p:spPr>
        <p:txBody>
          <a:bodyPr wrap="square">
            <a:spAutoFit/>
          </a:bodyPr>
          <a:lstStyle/>
          <a:p>
            <a:pPr algn="r"/>
            <a:r>
              <a:rPr lang="de-DE" sz="1500" b="1" dirty="0">
                <a:solidFill>
                  <a:prstClr val="black"/>
                </a:solidFill>
              </a:rPr>
              <a:t>alle Preise sind Abholpreise zzgl. MwSt. ! </a:t>
            </a:r>
            <a:endParaRPr lang="de-DE" dirty="0"/>
          </a:p>
        </p:txBody>
      </p:sp>
      <p:sp>
        <p:nvSpPr>
          <p:cNvPr id="11" name="Textfeld 10"/>
          <p:cNvSpPr txBox="1"/>
          <p:nvPr/>
        </p:nvSpPr>
        <p:spPr>
          <a:xfrm>
            <a:off x="0" y="9542546"/>
            <a:ext cx="644525" cy="261610"/>
          </a:xfrm>
          <a:prstGeom prst="rect">
            <a:avLst/>
          </a:prstGeom>
          <a:noFill/>
        </p:spPr>
        <p:txBody>
          <a:bodyPr wrap="square" rtlCol="0">
            <a:spAutoFit/>
          </a:bodyPr>
          <a:lstStyle/>
          <a:p>
            <a:r>
              <a:rPr lang="de-DE" sz="1100" dirty="0">
                <a:solidFill>
                  <a:schemeClr val="bg1"/>
                </a:solidFill>
              </a:rPr>
              <a:t>Seite 13</a:t>
            </a:r>
          </a:p>
        </p:txBody>
      </p:sp>
      <p:pic>
        <p:nvPicPr>
          <p:cNvPr id="4" name="Grafik 3">
            <a:extLst>
              <a:ext uri="{FF2B5EF4-FFF2-40B4-BE49-F238E27FC236}">
                <a16:creationId xmlns:a16="http://schemas.microsoft.com/office/drawing/2014/main" id="{AB01EA4D-0529-481E-940E-3112B40D4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16" y="984092"/>
            <a:ext cx="1596080" cy="1124000"/>
          </a:xfrm>
          <a:prstGeom prst="rect">
            <a:avLst/>
          </a:prstGeom>
        </p:spPr>
      </p:pic>
      <p:sp>
        <p:nvSpPr>
          <p:cNvPr id="5" name="Rechteck 4">
            <a:extLst>
              <a:ext uri="{FF2B5EF4-FFF2-40B4-BE49-F238E27FC236}">
                <a16:creationId xmlns:a16="http://schemas.microsoft.com/office/drawing/2014/main" id="{6C949F29-BD04-4AAD-A417-E03BA3F6127A}"/>
              </a:ext>
            </a:extLst>
          </p:cNvPr>
          <p:cNvSpPr/>
          <p:nvPr/>
        </p:nvSpPr>
        <p:spPr>
          <a:xfrm>
            <a:off x="1503354" y="761710"/>
            <a:ext cx="2055523" cy="1600438"/>
          </a:xfrm>
          <a:prstGeom prst="rect">
            <a:avLst/>
          </a:prstGeom>
        </p:spPr>
        <p:txBody>
          <a:bodyPr wrap="square">
            <a:spAutoFit/>
          </a:bodyPr>
          <a:lstStyle/>
          <a:p>
            <a:pPr lvl="0" defTabSz="685800"/>
            <a:r>
              <a:rPr lang="de-DE" sz="1000" dirty="0">
                <a:solidFill>
                  <a:srgbClr val="FF0000"/>
                </a:solidFill>
              </a:rPr>
              <a:t>Artikel - #: 9030300125</a:t>
            </a:r>
          </a:p>
          <a:p>
            <a:pPr lvl="0" defTabSz="685800"/>
            <a:r>
              <a:rPr lang="de-DE" sz="1100" b="1" u="sng" dirty="0">
                <a:solidFill>
                  <a:prstClr val="black"/>
                </a:solidFill>
                <a:latin typeface="Arial" panose="020B0604020202020204" pitchFamily="34" charset="0"/>
                <a:cs typeface="Arial" panose="020B0604020202020204" pitchFamily="34" charset="0"/>
              </a:rPr>
              <a:t>Stihl Erdbohrgerät BT 360</a:t>
            </a:r>
          </a:p>
          <a:p>
            <a:pPr lvl="0" defTabSz="685800"/>
            <a:r>
              <a:rPr lang="de-DE" sz="1100" b="1" dirty="0">
                <a:solidFill>
                  <a:prstClr val="black"/>
                </a:solidFill>
                <a:latin typeface="Arial" panose="020B0604020202020204" pitchFamily="34" charset="0"/>
                <a:cs typeface="Arial" panose="020B0604020202020204" pitchFamily="34" charset="0"/>
              </a:rPr>
              <a:t>Leistung:          2,9/3,9kW/PS</a:t>
            </a:r>
          </a:p>
          <a:p>
            <a:pPr lvl="0" defTabSz="685800"/>
            <a:r>
              <a:rPr lang="de-DE" sz="1100" b="1" dirty="0">
                <a:solidFill>
                  <a:prstClr val="black"/>
                </a:solidFill>
                <a:latin typeface="Arial" panose="020B0604020202020204" pitchFamily="34" charset="0"/>
                <a:cs typeface="Arial" panose="020B0604020202020204" pitchFamily="34" charset="0"/>
              </a:rPr>
              <a:t>Gewicht:           28,8 kg</a:t>
            </a:r>
          </a:p>
          <a:p>
            <a:pPr lvl="0" defTabSz="685800"/>
            <a:r>
              <a:rPr lang="de-DE" sz="1100" b="1" dirty="0">
                <a:solidFill>
                  <a:prstClr val="black"/>
                </a:solidFill>
                <a:latin typeface="Arial" panose="020B0604020202020204" pitchFamily="34" charset="0"/>
                <a:cs typeface="Arial" panose="020B0604020202020204" pitchFamily="34" charset="0"/>
              </a:rPr>
              <a:t>Hubraum:         60,3 cm³</a:t>
            </a:r>
          </a:p>
          <a:p>
            <a:pPr lvl="0" defTabSz="685800"/>
            <a:r>
              <a:rPr lang="de-DE" sz="1100" b="1" dirty="0">
                <a:solidFill>
                  <a:prstClr val="black"/>
                </a:solidFill>
                <a:latin typeface="Arial" panose="020B0604020202020204" pitchFamily="34" charset="0"/>
                <a:cs typeface="Arial" panose="020B0604020202020204" pitchFamily="34" charset="0"/>
              </a:rPr>
              <a:t>Erbohrlänge:    90 cm</a:t>
            </a:r>
          </a:p>
          <a:p>
            <a:pPr lvl="0" defTabSz="685800"/>
            <a:r>
              <a:rPr lang="de-DE" sz="1100" b="1" dirty="0">
                <a:solidFill>
                  <a:prstClr val="black"/>
                </a:solidFill>
                <a:latin typeface="Arial" panose="020B0604020202020204" pitchFamily="34" charset="0"/>
                <a:cs typeface="Arial" panose="020B0604020202020204" pitchFamily="34" charset="0"/>
              </a:rPr>
              <a:t>Durchmesser:  150 mm</a:t>
            </a:r>
          </a:p>
          <a:p>
            <a:pPr lvl="0" defTabSz="685800"/>
            <a:endParaRPr lang="de-DE" sz="1100" b="1" dirty="0">
              <a:solidFill>
                <a:prstClr val="black"/>
              </a:solidFill>
              <a:latin typeface="Arial" panose="020B0604020202020204" pitchFamily="34" charset="0"/>
              <a:cs typeface="Arial" panose="020B0604020202020204" pitchFamily="34" charset="0"/>
            </a:endParaRPr>
          </a:p>
          <a:p>
            <a:pPr lvl="0" defTabSz="685800"/>
            <a:endParaRPr lang="de-DE" sz="1100" dirty="0">
              <a:solidFill>
                <a:prstClr val="black"/>
              </a:solidFill>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4C062A22-957D-40A5-85C6-2E8213EBECE8}"/>
              </a:ext>
            </a:extLst>
          </p:cNvPr>
          <p:cNvSpPr txBox="1"/>
          <p:nvPr/>
        </p:nvSpPr>
        <p:spPr>
          <a:xfrm>
            <a:off x="369071" y="2193464"/>
            <a:ext cx="4374776" cy="276999"/>
          </a:xfrm>
          <a:prstGeom prst="rect">
            <a:avLst/>
          </a:prstGeom>
          <a:noFill/>
        </p:spPr>
        <p:txBody>
          <a:bodyPr wrap="square" rtlCol="0">
            <a:spAutoFit/>
          </a:bodyPr>
          <a:lstStyle/>
          <a:p>
            <a:r>
              <a:rPr lang="de-DE" sz="1200" b="1" dirty="0">
                <a:solidFill>
                  <a:srgbClr val="FF0000"/>
                </a:solidFill>
                <a:latin typeface="Arial" panose="020B0604020202020204" pitchFamily="34" charset="0"/>
                <a:cs typeface="Arial" panose="020B0604020202020204" pitchFamily="34" charset="0"/>
              </a:rPr>
              <a:t>Achtung: Dies ist ein Zweimann-Gerät  </a:t>
            </a:r>
          </a:p>
        </p:txBody>
      </p:sp>
      <p:sp>
        <p:nvSpPr>
          <p:cNvPr id="7" name="Rechteck 6">
            <a:extLst>
              <a:ext uri="{FF2B5EF4-FFF2-40B4-BE49-F238E27FC236}">
                <a16:creationId xmlns:a16="http://schemas.microsoft.com/office/drawing/2014/main" id="{4F8FD2B4-92AD-438A-BB64-C21C6477283E}"/>
              </a:ext>
            </a:extLst>
          </p:cNvPr>
          <p:cNvSpPr/>
          <p:nvPr/>
        </p:nvSpPr>
        <p:spPr>
          <a:xfrm>
            <a:off x="322262" y="570788"/>
            <a:ext cx="856325" cy="369332"/>
          </a:xfrm>
          <a:prstGeom prst="rect">
            <a:avLst/>
          </a:prstGeom>
        </p:spPr>
        <p:txBody>
          <a:bodyPr wrap="none">
            <a:spAutoFit/>
          </a:bodyPr>
          <a:lstStyle/>
          <a:p>
            <a:pPr lvl="0" algn="ctr"/>
            <a:r>
              <a:rPr lang="de-DE" b="1" dirty="0">
                <a:solidFill>
                  <a:srgbClr val="FF0000"/>
                </a:solidFill>
              </a:rPr>
              <a:t>! NEU !</a:t>
            </a:r>
          </a:p>
        </p:txBody>
      </p:sp>
      <p:pic>
        <p:nvPicPr>
          <p:cNvPr id="9" name="Grafik 8">
            <a:extLst>
              <a:ext uri="{FF2B5EF4-FFF2-40B4-BE49-F238E27FC236}">
                <a16:creationId xmlns:a16="http://schemas.microsoft.com/office/drawing/2014/main" id="{BAFE97C3-9047-4EFF-8860-4F79E34BD9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9098" y="166762"/>
            <a:ext cx="1495857" cy="1177384"/>
          </a:xfrm>
          <a:prstGeom prst="rect">
            <a:avLst/>
          </a:prstGeom>
        </p:spPr>
      </p:pic>
      <p:sp>
        <p:nvSpPr>
          <p:cNvPr id="10" name="Rechteck 9">
            <a:extLst>
              <a:ext uri="{FF2B5EF4-FFF2-40B4-BE49-F238E27FC236}">
                <a16:creationId xmlns:a16="http://schemas.microsoft.com/office/drawing/2014/main" id="{48B41554-4AD4-47D3-8AA3-85E28677046D}"/>
              </a:ext>
            </a:extLst>
          </p:cNvPr>
          <p:cNvSpPr/>
          <p:nvPr/>
        </p:nvSpPr>
        <p:spPr>
          <a:xfrm>
            <a:off x="-3734230" y="35676"/>
            <a:ext cx="3429000" cy="1600438"/>
          </a:xfrm>
          <a:prstGeom prst="rect">
            <a:avLst/>
          </a:prstGeom>
        </p:spPr>
        <p:txBody>
          <a:bodyPr>
            <a:spAutoFit/>
          </a:bodyPr>
          <a:lstStyle/>
          <a:p>
            <a:pPr lvl="0" defTabSz="685800"/>
            <a:r>
              <a:rPr lang="de-DE" sz="1000" dirty="0">
                <a:solidFill>
                  <a:srgbClr val="FF0000"/>
                </a:solidFill>
              </a:rPr>
              <a:t>Artikel - #: 9030300127</a:t>
            </a:r>
          </a:p>
          <a:p>
            <a:pPr lvl="0" defTabSz="685800"/>
            <a:r>
              <a:rPr lang="de-DE" sz="1100" b="1" u="sng" dirty="0">
                <a:solidFill>
                  <a:prstClr val="black"/>
                </a:solidFill>
                <a:latin typeface="Arial" panose="020B0604020202020204" pitchFamily="34" charset="0"/>
                <a:cs typeface="Arial" panose="020B0604020202020204" pitchFamily="34" charset="0"/>
              </a:rPr>
              <a:t>Milwaukee </a:t>
            </a:r>
            <a:r>
              <a:rPr lang="de-DE" sz="1100" b="1" u="sng" dirty="0" err="1">
                <a:solidFill>
                  <a:prstClr val="black"/>
                </a:solidFill>
                <a:latin typeface="Arial" panose="020B0604020202020204" pitchFamily="34" charset="0"/>
                <a:cs typeface="Arial" panose="020B0604020202020204" pitchFamily="34" charset="0"/>
              </a:rPr>
              <a:t>Inspection</a:t>
            </a:r>
            <a:r>
              <a:rPr lang="de-DE" sz="1100" b="1" u="sng" dirty="0">
                <a:solidFill>
                  <a:prstClr val="black"/>
                </a:solidFill>
                <a:latin typeface="Arial" panose="020B0604020202020204" pitchFamily="34" charset="0"/>
                <a:cs typeface="Arial" panose="020B0604020202020204" pitchFamily="34" charset="0"/>
              </a:rPr>
              <a:t> </a:t>
            </a:r>
            <a:r>
              <a:rPr lang="de-DE" sz="1100" b="1" u="sng" dirty="0" err="1">
                <a:solidFill>
                  <a:prstClr val="black"/>
                </a:solidFill>
                <a:latin typeface="Arial" panose="020B0604020202020204" pitchFamily="34" charset="0"/>
                <a:cs typeface="Arial" panose="020B0604020202020204" pitchFamily="34" charset="0"/>
              </a:rPr>
              <a:t>Camera</a:t>
            </a:r>
            <a:endParaRPr lang="de-DE" sz="1100" b="1" u="sng" dirty="0">
              <a:solidFill>
                <a:prstClr val="black"/>
              </a:solidFill>
              <a:latin typeface="Arial" panose="020B0604020202020204" pitchFamily="34" charset="0"/>
              <a:cs typeface="Arial" panose="020B0604020202020204" pitchFamily="34" charset="0"/>
            </a:endParaRPr>
          </a:p>
          <a:p>
            <a:pPr lvl="0" defTabSz="685800"/>
            <a:r>
              <a:rPr lang="de-DE" sz="1100" b="1" dirty="0" err="1">
                <a:solidFill>
                  <a:prstClr val="black"/>
                </a:solidFill>
                <a:latin typeface="Arial" panose="020B0604020202020204" pitchFamily="34" charset="0"/>
                <a:cs typeface="Arial" panose="020B0604020202020204" pitchFamily="34" charset="0"/>
              </a:rPr>
              <a:t>Kamerakabell</a:t>
            </a:r>
            <a:r>
              <a:rPr lang="de-DE" sz="1100" b="1" dirty="0">
                <a:solidFill>
                  <a:prstClr val="black"/>
                </a:solidFill>
                <a:latin typeface="Arial" panose="020B0604020202020204" pitchFamily="34" charset="0"/>
                <a:cs typeface="Arial" panose="020B0604020202020204" pitchFamily="34" charset="0"/>
              </a:rPr>
              <a:t>:            914 mm</a:t>
            </a:r>
          </a:p>
          <a:p>
            <a:pPr lvl="0" defTabSz="685800"/>
            <a:r>
              <a:rPr lang="de-DE" sz="1100" b="1" dirty="0">
                <a:solidFill>
                  <a:prstClr val="black"/>
                </a:solidFill>
                <a:latin typeface="Arial" panose="020B0604020202020204" pitchFamily="34" charset="0"/>
                <a:cs typeface="Arial" panose="020B0604020202020204" pitchFamily="34" charset="0"/>
              </a:rPr>
              <a:t>Gewicht:                      0,6 kg</a:t>
            </a:r>
          </a:p>
          <a:p>
            <a:pPr lvl="0" defTabSz="685800"/>
            <a:r>
              <a:rPr lang="de-DE" sz="1100" b="1" dirty="0">
                <a:solidFill>
                  <a:prstClr val="black"/>
                </a:solidFill>
                <a:latin typeface="Arial" panose="020B0604020202020204" pitchFamily="34" charset="0"/>
                <a:cs typeface="Arial" panose="020B0604020202020204" pitchFamily="34" charset="0"/>
              </a:rPr>
              <a:t>Akkukapazität Ah:      2.0 Ah</a:t>
            </a:r>
          </a:p>
          <a:p>
            <a:pPr lvl="0" defTabSz="685800"/>
            <a:r>
              <a:rPr lang="de-DE" sz="1100" b="1" dirty="0">
                <a:solidFill>
                  <a:prstClr val="black"/>
                </a:solidFill>
                <a:latin typeface="Arial" panose="020B0604020202020204" pitchFamily="34" charset="0"/>
                <a:cs typeface="Arial" panose="020B0604020202020204" pitchFamily="34" charset="0"/>
              </a:rPr>
              <a:t>Durchmesser:             9 mm</a:t>
            </a:r>
          </a:p>
          <a:p>
            <a:pPr lvl="0" defTabSz="685800"/>
            <a:r>
              <a:rPr lang="de-DE" sz="1100" b="1" dirty="0">
                <a:solidFill>
                  <a:prstClr val="black"/>
                </a:solidFill>
                <a:latin typeface="Arial" panose="020B0604020202020204" pitchFamily="34" charset="0"/>
                <a:cs typeface="Arial" panose="020B0604020202020204" pitchFamily="34" charset="0"/>
              </a:rPr>
              <a:t>Spannung:                 12 Volt</a:t>
            </a:r>
          </a:p>
          <a:p>
            <a:pPr lvl="0" defTabSz="685800"/>
            <a:endParaRPr lang="de-DE" sz="1100" b="1" dirty="0">
              <a:solidFill>
                <a:prstClr val="black"/>
              </a:solidFill>
              <a:latin typeface="Arial" panose="020B0604020202020204" pitchFamily="34" charset="0"/>
              <a:cs typeface="Arial" panose="020B0604020202020204" pitchFamily="34" charset="0"/>
            </a:endParaRPr>
          </a:p>
          <a:p>
            <a:pPr lvl="0" defTabSz="685800"/>
            <a:endParaRPr lang="de-DE" sz="1100" b="1" dirty="0">
              <a:solidFill>
                <a:prstClr val="black"/>
              </a:solidFill>
              <a:latin typeface="Arial" panose="020B0604020202020204" pitchFamily="34" charset="0"/>
              <a:cs typeface="Arial" panose="020B0604020202020204" pitchFamily="34" charset="0"/>
            </a:endParaRPr>
          </a:p>
        </p:txBody>
      </p:sp>
      <p:sp>
        <p:nvSpPr>
          <p:cNvPr id="14" name="Textfeld 13">
            <a:extLst>
              <a:ext uri="{FF2B5EF4-FFF2-40B4-BE49-F238E27FC236}">
                <a16:creationId xmlns:a16="http://schemas.microsoft.com/office/drawing/2014/main" id="{26910E0E-4CF0-4843-932B-EE064C2ED882}"/>
              </a:ext>
            </a:extLst>
          </p:cNvPr>
          <p:cNvSpPr txBox="1"/>
          <p:nvPr/>
        </p:nvSpPr>
        <p:spPr>
          <a:xfrm>
            <a:off x="3723018" y="1556171"/>
            <a:ext cx="385176" cy="338554"/>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feld 15">
            <a:extLst>
              <a:ext uri="{FF2B5EF4-FFF2-40B4-BE49-F238E27FC236}">
                <a16:creationId xmlns:a16="http://schemas.microsoft.com/office/drawing/2014/main" id="{E2177130-8BDD-49AF-B23B-E977796AB48C}"/>
              </a:ext>
            </a:extLst>
          </p:cNvPr>
          <p:cNvSpPr txBox="1"/>
          <p:nvPr/>
        </p:nvSpPr>
        <p:spPr>
          <a:xfrm>
            <a:off x="1343539" y="2764929"/>
            <a:ext cx="2222578" cy="58477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9030300126</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Stihl Erdbohrer 150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Länge:          700 mm</a:t>
            </a:r>
          </a:p>
        </p:txBody>
      </p:sp>
      <p:pic>
        <p:nvPicPr>
          <p:cNvPr id="2050" name="Picture 2" descr="Stihl Erdbohrer 700 mm">
            <a:extLst>
              <a:ext uri="{FF2B5EF4-FFF2-40B4-BE49-F238E27FC236}">
                <a16:creationId xmlns:a16="http://schemas.microsoft.com/office/drawing/2014/main" id="{A9E1D18F-A06E-4257-8800-F2EE8CA98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959" y="2680129"/>
            <a:ext cx="316929" cy="98042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a:extLst>
              <a:ext uri="{FF2B5EF4-FFF2-40B4-BE49-F238E27FC236}">
                <a16:creationId xmlns:a16="http://schemas.microsoft.com/office/drawing/2014/main" id="{6C0C580B-D426-4EED-8D86-3BE1CF7AD7E7}"/>
              </a:ext>
            </a:extLst>
          </p:cNvPr>
          <p:cNvPicPr>
            <a:picLocks noChangeAspect="1"/>
          </p:cNvPicPr>
          <p:nvPr/>
        </p:nvPicPr>
        <p:blipFill>
          <a:blip r:embed="rId5"/>
          <a:stretch>
            <a:fillRect/>
          </a:stretch>
        </p:blipFill>
        <p:spPr>
          <a:xfrm>
            <a:off x="591574" y="4140976"/>
            <a:ext cx="317314" cy="980420"/>
          </a:xfrm>
          <a:prstGeom prst="rect">
            <a:avLst/>
          </a:prstGeom>
        </p:spPr>
      </p:pic>
      <p:sp>
        <p:nvSpPr>
          <p:cNvPr id="20" name="Textfeld 19">
            <a:extLst>
              <a:ext uri="{FF2B5EF4-FFF2-40B4-BE49-F238E27FC236}">
                <a16:creationId xmlns:a16="http://schemas.microsoft.com/office/drawing/2014/main" id="{1517400B-910E-4E88-A6A6-8639D86E307D}"/>
              </a:ext>
            </a:extLst>
          </p:cNvPr>
          <p:cNvSpPr txBox="1"/>
          <p:nvPr/>
        </p:nvSpPr>
        <p:spPr>
          <a:xfrm>
            <a:off x="1314847" y="4052557"/>
            <a:ext cx="1825669" cy="58477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903030135</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Stihl Erdbohrer 360 mm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Länge:          700 mm</a:t>
            </a:r>
          </a:p>
        </p:txBody>
      </p:sp>
      <p:pic>
        <p:nvPicPr>
          <p:cNvPr id="3" name="Grafik 2">
            <a:extLst>
              <a:ext uri="{FF2B5EF4-FFF2-40B4-BE49-F238E27FC236}">
                <a16:creationId xmlns:a16="http://schemas.microsoft.com/office/drawing/2014/main" id="{A79E166E-99D9-1790-4A75-DFBCD0B0308E}"/>
              </a:ext>
            </a:extLst>
          </p:cNvPr>
          <p:cNvPicPr>
            <a:picLocks noChangeAspect="1"/>
          </p:cNvPicPr>
          <p:nvPr/>
        </p:nvPicPr>
        <p:blipFill>
          <a:blip r:embed="rId6"/>
          <a:stretch>
            <a:fillRect/>
          </a:stretch>
        </p:blipFill>
        <p:spPr>
          <a:xfrm>
            <a:off x="6394664" y="0"/>
            <a:ext cx="463336" cy="475529"/>
          </a:xfrm>
          <a:prstGeom prst="rect">
            <a:avLst/>
          </a:prstGeom>
        </p:spPr>
      </p:pic>
    </p:spTree>
    <p:extLst>
      <p:ext uri="{BB962C8B-B14F-4D97-AF65-F5344CB8AC3E}">
        <p14:creationId xmlns:p14="http://schemas.microsoft.com/office/powerpoint/2010/main" val="1378473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Tabelle 41"/>
          <p:cNvGraphicFramePr>
            <a:graphicFrameLocks noGrp="1"/>
          </p:cNvGraphicFramePr>
          <p:nvPr>
            <p:extLst>
              <p:ext uri="{D42A27DB-BD31-4B8C-83A1-F6EECF244321}">
                <p14:modId xmlns:p14="http://schemas.microsoft.com/office/powerpoint/2010/main" val="343546038"/>
              </p:ext>
            </p:extLst>
          </p:nvPr>
        </p:nvGraphicFramePr>
        <p:xfrm>
          <a:off x="-51070" y="542412"/>
          <a:ext cx="6903888" cy="8483050"/>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33615">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5601">
                  <a:extLst>
                    <a:ext uri="{9D8B030D-6E8A-4147-A177-3AD203B41FA5}">
                      <a16:colId xmlns:a16="http://schemas.microsoft.com/office/drawing/2014/main" val="2660136687"/>
                    </a:ext>
                  </a:extLst>
                </a:gridCol>
                <a:gridCol w="128270">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5849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u="sng" dirty="0"/>
                        <a:t>1/2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9030300054</a:t>
                      </a:r>
                    </a:p>
                    <a:p>
                      <a:pPr lvl="0"/>
                      <a:r>
                        <a:rPr lang="de-DE" sz="1100" b="1" u="sng" dirty="0">
                          <a:solidFill>
                            <a:prstClr val="black"/>
                          </a:solidFill>
                          <a:latin typeface="Arial" panose="020B0604020202020204" pitchFamily="34" charset="0"/>
                          <a:cs typeface="Arial" panose="020B0604020202020204" pitchFamily="34" charset="0"/>
                        </a:rPr>
                        <a:t>Rollgerüst </a:t>
                      </a:r>
                    </a:p>
                    <a:p>
                      <a:pPr lvl="0"/>
                      <a:r>
                        <a:rPr lang="de-DE" sz="1100" b="1" u="sng" dirty="0">
                          <a:solidFill>
                            <a:prstClr val="black"/>
                          </a:solidFill>
                          <a:latin typeface="Arial" panose="020B0604020202020204" pitchFamily="34" charset="0"/>
                          <a:cs typeface="Arial" panose="020B0604020202020204" pitchFamily="34" charset="0"/>
                        </a:rPr>
                        <a:t>6,26 </a:t>
                      </a:r>
                      <a:r>
                        <a:rPr lang="de-DE" sz="1100" b="1" u="sng" dirty="0" err="1">
                          <a:solidFill>
                            <a:prstClr val="black"/>
                          </a:solidFill>
                          <a:latin typeface="Arial" panose="020B0604020202020204" pitchFamily="34" charset="0"/>
                          <a:cs typeface="Arial" panose="020B0604020202020204" pitchFamily="34" charset="0"/>
                        </a:rPr>
                        <a:t>mtr</a:t>
                      </a:r>
                      <a:r>
                        <a:rPr lang="de-DE" sz="1100" b="1" u="sng" dirty="0">
                          <a:solidFill>
                            <a:prstClr val="black"/>
                          </a:solidFill>
                          <a:latin typeface="Arial" panose="020B0604020202020204" pitchFamily="34" charset="0"/>
                          <a:cs typeface="Arial" panose="020B0604020202020204" pitchFamily="34" charset="0"/>
                        </a:rPr>
                        <a:t> Arbeitshöhe</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40,00</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30,00 €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a:t>
                      </a:r>
                    </a:p>
                    <a:p>
                      <a:r>
                        <a:rPr lang="de-DE" sz="1100" b="1" u="sng" dirty="0">
                          <a:latin typeface="Arial" panose="020B0604020202020204" pitchFamily="34" charset="0"/>
                          <a:cs typeface="Arial" panose="020B0604020202020204" pitchFamily="34" charset="0"/>
                        </a:rPr>
                        <a:t>Versetzzange</a:t>
                      </a:r>
                      <a:r>
                        <a:rPr lang="de-DE" sz="1100" b="1" u="sng" baseline="0" dirty="0">
                          <a:latin typeface="Arial" panose="020B0604020202020204" pitchFamily="34" charset="0"/>
                          <a:cs typeface="Arial" panose="020B0604020202020204" pitchFamily="34" charset="0"/>
                        </a:rPr>
                        <a:t> </a:t>
                      </a:r>
                      <a:r>
                        <a:rPr lang="de-DE" sz="1100" b="1" u="sng" dirty="0">
                          <a:latin typeface="Arial" panose="020B0604020202020204" pitchFamily="34" charset="0"/>
                          <a:cs typeface="Arial" panose="020B0604020202020204" pitchFamily="34" charset="0"/>
                        </a:rPr>
                        <a:t>Blockstufe</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20,00 €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15,00</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9030300016</a:t>
                      </a:r>
                    </a:p>
                    <a:p>
                      <a:r>
                        <a:rPr lang="de-DE" sz="1100" b="1" u="sng" dirty="0">
                          <a:latin typeface="Arial" panose="020B0604020202020204" pitchFamily="34" charset="0"/>
                          <a:cs typeface="Arial" panose="020B0604020202020204" pitchFamily="34" charset="0"/>
                        </a:rPr>
                        <a:t>Versetzzange</a:t>
                      </a:r>
                      <a:r>
                        <a:rPr lang="de-DE" sz="1100" b="1" u="sng" baseline="0" dirty="0">
                          <a:latin typeface="Arial" panose="020B0604020202020204" pitchFamily="34" charset="0"/>
                          <a:cs typeface="Arial" panose="020B0604020202020204" pitchFamily="34" charset="0"/>
                        </a:rPr>
                        <a:t> </a:t>
                      </a:r>
                      <a:r>
                        <a:rPr lang="de-DE" sz="1100" b="1" u="sng" dirty="0">
                          <a:latin typeface="Arial" panose="020B0604020202020204" pitchFamily="34" charset="0"/>
                          <a:cs typeface="Arial" panose="020B0604020202020204" pitchFamily="34" charset="0"/>
                        </a:rPr>
                        <a:t>Betonblöcke</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kern="1200" dirty="0">
                          <a:solidFill>
                            <a:schemeClr val="tx1"/>
                          </a:solidFill>
                          <a:latin typeface="+mn-lt"/>
                          <a:ea typeface="+mn-ea"/>
                          <a:cs typeface="+mn-cs"/>
                        </a:rPr>
                        <a:t>50,00 €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40,00€</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9030300068</a:t>
                      </a:r>
                    </a:p>
                    <a:p>
                      <a:r>
                        <a:rPr lang="de-DE" sz="1100" b="1" u="sng" dirty="0">
                          <a:latin typeface="Arial" panose="020B0604020202020204" pitchFamily="34" charset="0"/>
                          <a:cs typeface="Arial" panose="020B0604020202020204" pitchFamily="34" charset="0"/>
                        </a:rPr>
                        <a:t>Linde Hubwagen</a:t>
                      </a: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10,00</a:t>
                      </a:r>
                      <a:r>
                        <a:rPr lang="de-DE" sz="1600" b="1" baseline="0" dirty="0"/>
                        <a:t> €</a:t>
                      </a: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r>
                        <a:rPr lang="de-DE" sz="1000" dirty="0">
                          <a:solidFill>
                            <a:srgbClr val="FF0000"/>
                          </a:solidFill>
                        </a:rPr>
                        <a:t>Artikel - #: 9030300044</a:t>
                      </a:r>
                    </a:p>
                    <a:p>
                      <a:r>
                        <a:rPr lang="de-DE" sz="1000" b="1" u="sng" dirty="0">
                          <a:latin typeface="Arial" panose="020B0604020202020204" pitchFamily="34" charset="0"/>
                          <a:cs typeface="Arial" panose="020B0604020202020204" pitchFamily="34" charset="0"/>
                        </a:rPr>
                        <a:t>Materialcontainer </a:t>
                      </a:r>
                    </a:p>
                    <a:p>
                      <a:r>
                        <a:rPr lang="de-DE" sz="1000" b="1" u="sng" dirty="0">
                          <a:latin typeface="Arial" panose="020B0604020202020204" pitchFamily="34" charset="0"/>
                          <a:cs typeface="Arial" panose="020B0604020202020204" pitchFamily="34" charset="0"/>
                        </a:rPr>
                        <a:t>3,00 x 2,00 </a:t>
                      </a:r>
                      <a:r>
                        <a:rPr lang="de-DE" sz="1000" b="1" u="sng" dirty="0" err="1">
                          <a:latin typeface="Arial" panose="020B0604020202020204" pitchFamily="34" charset="0"/>
                          <a:cs typeface="Arial" panose="020B0604020202020204" pitchFamily="34" charset="0"/>
                        </a:rPr>
                        <a:t>mtr</a:t>
                      </a:r>
                      <a:endParaRPr lang="de-DE" sz="1000" b="1" u="sng" dirty="0">
                        <a:latin typeface="Arial" panose="020B0604020202020204" pitchFamily="34" charset="0"/>
                        <a:cs typeface="Arial" panose="020B0604020202020204" pitchFamily="34" charset="0"/>
                      </a:endParaRPr>
                    </a:p>
                    <a:p>
                      <a:pPr lvl="0"/>
                      <a:endParaRPr lang="de-DE" sz="1000" b="1" dirty="0">
                        <a:latin typeface="Arial" panose="020B0604020202020204" pitchFamily="34" charset="0"/>
                        <a:cs typeface="Arial" panose="020B0604020202020204" pitchFamily="34" charset="0"/>
                      </a:endParaRPr>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5,00 €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320760">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760261"/>
                  </a:ext>
                </a:extLst>
              </a:tr>
            </a:tbl>
          </a:graphicData>
        </a:graphic>
      </p:graphicFrame>
      <p:sp>
        <p:nvSpPr>
          <p:cNvPr id="2" name="Rechteck 1"/>
          <p:cNvSpPr/>
          <p:nvPr/>
        </p:nvSpPr>
        <p:spPr>
          <a:xfrm>
            <a:off x="-5242" y="5450"/>
            <a:ext cx="6863242"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bg1"/>
                </a:solidFill>
                <a:latin typeface="Arial" panose="020B0604020202020204" pitchFamily="34" charset="0"/>
                <a:cs typeface="Arial" panose="020B0604020202020204" pitchFamily="34" charset="0"/>
              </a:rPr>
              <a:t>Bauzubehör</a:t>
            </a:r>
          </a:p>
        </p:txBody>
      </p:sp>
      <p:sp>
        <p:nvSpPr>
          <p:cNvPr id="34" name="Rechteck 33"/>
          <p:cNvSpPr/>
          <p:nvPr/>
        </p:nvSpPr>
        <p:spPr>
          <a:xfrm>
            <a:off x="877" y="9464770"/>
            <a:ext cx="6863242" cy="43204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de-DE" sz="2400" b="1" dirty="0">
              <a:solidFill>
                <a:prstClr val="black"/>
              </a:solidFill>
              <a:latin typeface="Arial" panose="020B0604020202020204" pitchFamily="34" charset="0"/>
              <a:cs typeface="Arial" panose="020B0604020202020204" pitchFamily="34" charset="0"/>
            </a:endParaRPr>
          </a:p>
        </p:txBody>
      </p:sp>
      <p:sp>
        <p:nvSpPr>
          <p:cNvPr id="40" name="Rechteck 39"/>
          <p:cNvSpPr/>
          <p:nvPr/>
        </p:nvSpPr>
        <p:spPr>
          <a:xfrm>
            <a:off x="500654" y="9496128"/>
            <a:ext cx="5530924" cy="369332"/>
          </a:xfrm>
          <a:prstGeom prst="rect">
            <a:avLst/>
          </a:prstGeom>
        </p:spPr>
        <p:txBody>
          <a:bodyPr wrap="square">
            <a:spAutoFit/>
          </a:bodyPr>
          <a:lstStyle/>
          <a:p>
            <a:pPr lvl="0" algn="ctr"/>
            <a:r>
              <a:rPr lang="de-DE" b="1" dirty="0">
                <a:solidFill>
                  <a:schemeClr val="bg1"/>
                </a:solidFill>
                <a:latin typeface="Arial" panose="020B0604020202020204" pitchFamily="34" charset="0"/>
                <a:cs typeface="Arial" panose="020B0604020202020204" pitchFamily="34" charset="0"/>
              </a:rPr>
              <a:t>E-Mail: info@schaefer-baustoffe.de</a:t>
            </a:r>
          </a:p>
        </p:txBody>
      </p:sp>
      <p:pic>
        <p:nvPicPr>
          <p:cNvPr id="14" name="Grafik 13"/>
          <p:cNvPicPr>
            <a:picLocks noChangeAspect="1"/>
          </p:cNvPicPr>
          <p:nvPr/>
        </p:nvPicPr>
        <p:blipFill>
          <a:blip r:embed="rId2"/>
          <a:stretch>
            <a:fillRect/>
          </a:stretch>
        </p:blipFill>
        <p:spPr>
          <a:xfrm>
            <a:off x="6416" y="2469697"/>
            <a:ext cx="1385751" cy="1039313"/>
          </a:xfrm>
          <a:prstGeom prst="rect">
            <a:avLst/>
          </a:prstGeom>
        </p:spPr>
      </p:pic>
      <p:pic>
        <p:nvPicPr>
          <p:cNvPr id="17" name="Grafik 16"/>
          <p:cNvPicPr>
            <a:picLocks noChangeAspect="1"/>
          </p:cNvPicPr>
          <p:nvPr/>
        </p:nvPicPr>
        <p:blipFill>
          <a:blip r:embed="rId3"/>
          <a:stretch>
            <a:fillRect/>
          </a:stretch>
        </p:blipFill>
        <p:spPr>
          <a:xfrm rot="10800000">
            <a:off x="5947" y="1227284"/>
            <a:ext cx="1386221" cy="1039666"/>
          </a:xfrm>
          <a:prstGeom prst="rect">
            <a:avLst/>
          </a:prstGeom>
        </p:spPr>
      </p:pic>
      <p:pic>
        <p:nvPicPr>
          <p:cNvPr id="18" name="Grafik 17"/>
          <p:cNvPicPr>
            <a:picLocks noChangeAspect="1"/>
          </p:cNvPicPr>
          <p:nvPr/>
        </p:nvPicPr>
        <p:blipFill>
          <a:blip r:embed="rId4"/>
          <a:stretch>
            <a:fillRect/>
          </a:stretch>
        </p:blipFill>
        <p:spPr>
          <a:xfrm rot="10800000">
            <a:off x="6358" y="5197614"/>
            <a:ext cx="1385808" cy="1039356"/>
          </a:xfrm>
          <a:prstGeom prst="rect">
            <a:avLst/>
          </a:prstGeom>
        </p:spPr>
      </p:pic>
      <p:pic>
        <p:nvPicPr>
          <p:cNvPr id="21" name="Grafik 20"/>
          <p:cNvPicPr>
            <a:picLocks noChangeAspect="1"/>
          </p:cNvPicPr>
          <p:nvPr/>
        </p:nvPicPr>
        <p:blipFill>
          <a:blip r:embed="rId5"/>
          <a:stretch>
            <a:fillRect/>
          </a:stretch>
        </p:blipFill>
        <p:spPr>
          <a:xfrm rot="10800000">
            <a:off x="3827" y="3915555"/>
            <a:ext cx="1388340" cy="1041255"/>
          </a:xfrm>
          <a:prstGeom prst="rect">
            <a:avLst/>
          </a:prstGeom>
        </p:spPr>
      </p:pic>
      <p:pic>
        <p:nvPicPr>
          <p:cNvPr id="3" name="Grafik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a:off x="6269" y="6538668"/>
            <a:ext cx="1385896" cy="1039422"/>
          </a:xfrm>
          <a:prstGeom prst="rect">
            <a:avLst/>
          </a:prstGeom>
        </p:spPr>
      </p:pic>
      <p:sp>
        <p:nvSpPr>
          <p:cNvPr id="31" name="Rechteck 30"/>
          <p:cNvSpPr/>
          <p:nvPr/>
        </p:nvSpPr>
        <p:spPr>
          <a:xfrm>
            <a:off x="3286433" y="9140618"/>
            <a:ext cx="3567196" cy="323165"/>
          </a:xfrm>
          <a:prstGeom prst="rect">
            <a:avLst/>
          </a:prstGeom>
        </p:spPr>
        <p:txBody>
          <a:bodyPr wrap="square">
            <a:spAutoFit/>
          </a:bodyPr>
          <a:lstStyle/>
          <a:p>
            <a:pPr lvl="0" algn="r"/>
            <a:r>
              <a:rPr lang="de-DE" sz="1500" b="1" dirty="0">
                <a:solidFill>
                  <a:prstClr val="black"/>
                </a:solidFill>
              </a:rPr>
              <a:t>alle Preise sind Abholpreise zzgl. MwSt. ! </a:t>
            </a:r>
            <a:endParaRPr lang="de-DE" dirty="0">
              <a:solidFill>
                <a:prstClr val="black"/>
              </a:solidFill>
            </a:endParaRPr>
          </a:p>
        </p:txBody>
      </p:sp>
      <p:sp>
        <p:nvSpPr>
          <p:cNvPr id="12" name="Textfeld 11"/>
          <p:cNvSpPr txBox="1"/>
          <p:nvPr/>
        </p:nvSpPr>
        <p:spPr>
          <a:xfrm>
            <a:off x="6216650" y="9543338"/>
            <a:ext cx="644525" cy="261610"/>
          </a:xfrm>
          <a:prstGeom prst="rect">
            <a:avLst/>
          </a:prstGeom>
          <a:noFill/>
        </p:spPr>
        <p:txBody>
          <a:bodyPr wrap="square" rtlCol="0">
            <a:spAutoFit/>
          </a:bodyPr>
          <a:lstStyle/>
          <a:p>
            <a:r>
              <a:rPr lang="de-DE" sz="1100" dirty="0">
                <a:solidFill>
                  <a:schemeClr val="bg1"/>
                </a:solidFill>
              </a:rPr>
              <a:t>Seite 14</a:t>
            </a:r>
          </a:p>
        </p:txBody>
      </p:sp>
      <p:pic>
        <p:nvPicPr>
          <p:cNvPr id="4" name="Grafik 3">
            <a:extLst>
              <a:ext uri="{FF2B5EF4-FFF2-40B4-BE49-F238E27FC236}">
                <a16:creationId xmlns:a16="http://schemas.microsoft.com/office/drawing/2014/main" id="{CC687D8F-E76C-99D9-D5BF-2FECF64FB32D}"/>
              </a:ext>
            </a:extLst>
          </p:cNvPr>
          <p:cNvPicPr>
            <a:picLocks noChangeAspect="1"/>
          </p:cNvPicPr>
          <p:nvPr/>
        </p:nvPicPr>
        <p:blipFill>
          <a:blip r:embed="rId7"/>
          <a:stretch>
            <a:fillRect/>
          </a:stretch>
        </p:blipFill>
        <p:spPr>
          <a:xfrm>
            <a:off x="6394664" y="0"/>
            <a:ext cx="463336" cy="475529"/>
          </a:xfrm>
          <a:prstGeom prst="rect">
            <a:avLst/>
          </a:prstGeom>
        </p:spPr>
      </p:pic>
    </p:spTree>
    <p:extLst>
      <p:ext uri="{BB962C8B-B14F-4D97-AF65-F5344CB8AC3E}">
        <p14:creationId xmlns:p14="http://schemas.microsoft.com/office/powerpoint/2010/main" val="352786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Tabelle 44"/>
          <p:cNvGraphicFramePr>
            <a:graphicFrameLocks noGrp="1"/>
          </p:cNvGraphicFramePr>
          <p:nvPr>
            <p:extLst>
              <p:ext uri="{D42A27DB-BD31-4B8C-83A1-F6EECF244321}">
                <p14:modId xmlns:p14="http://schemas.microsoft.com/office/powerpoint/2010/main" val="2567962562"/>
              </p:ext>
            </p:extLst>
          </p:nvPr>
        </p:nvGraphicFramePr>
        <p:xfrm>
          <a:off x="-44977" y="528587"/>
          <a:ext cx="6895874" cy="8712664"/>
        </p:xfrm>
        <a:graphic>
          <a:graphicData uri="http://schemas.openxmlformats.org/drawingml/2006/table">
            <a:tbl>
              <a:tblPr firstRow="1" bandRow="1">
                <a:tableStyleId>{2D5ABB26-0587-4C30-8999-92F81FD0307C}</a:tableStyleId>
              </a:tblPr>
              <a:tblGrid>
                <a:gridCol w="1449507">
                  <a:extLst>
                    <a:ext uri="{9D8B030D-6E8A-4147-A177-3AD203B41FA5}">
                      <a16:colId xmlns:a16="http://schemas.microsoft.com/office/drawing/2014/main" val="2766396607"/>
                    </a:ext>
                  </a:extLst>
                </a:gridCol>
                <a:gridCol w="2160000">
                  <a:extLst>
                    <a:ext uri="{9D8B030D-6E8A-4147-A177-3AD203B41FA5}">
                      <a16:colId xmlns:a16="http://schemas.microsoft.com/office/drawing/2014/main" val="2907631763"/>
                    </a:ext>
                  </a:extLst>
                </a:gridCol>
                <a:gridCol w="725601">
                  <a:extLst>
                    <a:ext uri="{9D8B030D-6E8A-4147-A177-3AD203B41FA5}">
                      <a16:colId xmlns:a16="http://schemas.microsoft.com/office/drawing/2014/main" val="2443392941"/>
                    </a:ext>
                  </a:extLst>
                </a:gridCol>
                <a:gridCol w="128270">
                  <a:extLst>
                    <a:ext uri="{9D8B030D-6E8A-4147-A177-3AD203B41FA5}">
                      <a16:colId xmlns:a16="http://schemas.microsoft.com/office/drawing/2014/main" val="3298747030"/>
                    </a:ext>
                  </a:extLst>
                </a:gridCol>
                <a:gridCol w="724754">
                  <a:extLst>
                    <a:ext uri="{9D8B030D-6E8A-4147-A177-3AD203B41FA5}">
                      <a16:colId xmlns:a16="http://schemas.microsoft.com/office/drawing/2014/main" val="2660136687"/>
                    </a:ext>
                  </a:extLst>
                </a:gridCol>
                <a:gridCol w="129117">
                  <a:extLst>
                    <a:ext uri="{9D8B030D-6E8A-4147-A177-3AD203B41FA5}">
                      <a16:colId xmlns:a16="http://schemas.microsoft.com/office/drawing/2014/main" val="534494105"/>
                    </a:ext>
                  </a:extLst>
                </a:gridCol>
                <a:gridCol w="724754">
                  <a:extLst>
                    <a:ext uri="{9D8B030D-6E8A-4147-A177-3AD203B41FA5}">
                      <a16:colId xmlns:a16="http://schemas.microsoft.com/office/drawing/2014/main" val="4215749536"/>
                    </a:ext>
                  </a:extLst>
                </a:gridCol>
                <a:gridCol w="129117">
                  <a:extLst>
                    <a:ext uri="{9D8B030D-6E8A-4147-A177-3AD203B41FA5}">
                      <a16:colId xmlns:a16="http://schemas.microsoft.com/office/drawing/2014/main" val="4012620232"/>
                    </a:ext>
                  </a:extLst>
                </a:gridCol>
                <a:gridCol w="724754">
                  <a:extLst>
                    <a:ext uri="{9D8B030D-6E8A-4147-A177-3AD203B41FA5}">
                      <a16:colId xmlns:a16="http://schemas.microsoft.com/office/drawing/2014/main" val="3560459993"/>
                    </a:ext>
                  </a:extLst>
                </a:gridCol>
              </a:tblGrid>
              <a:tr h="526047">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400" b="1" u="sng" dirty="0"/>
                        <a:t>1/2</a:t>
                      </a:r>
                      <a:r>
                        <a:rPr lang="de-DE" sz="1600" b="1" u="sng" dirty="0"/>
                        <a:t>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u="sng" dirty="0"/>
                        <a:t>1 Tag</a:t>
                      </a:r>
                    </a:p>
                    <a:p>
                      <a:pPr algn="ctr"/>
                      <a:endParaRPr lang="de-DE" sz="1000" dirty="0"/>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Woche / Tag</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b="1" u="sng" dirty="0"/>
                        <a:t>Vers.*</a:t>
                      </a:r>
                    </a:p>
                  </a:txBody>
                  <a:tcPr marL="51435" marR="51435" marT="25718" marB="2571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4268529"/>
                  </a:ext>
                </a:extLst>
              </a:tr>
              <a:tr h="1286149">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8,50 €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24997000"/>
                  </a:ext>
                </a:extLst>
              </a:tr>
              <a:tr h="1286149">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1,20 €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1,00 €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17162198"/>
                  </a:ext>
                </a:extLst>
              </a:tr>
              <a:tr h="1477764">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endParaRPr lang="de-DE" sz="1600" b="1" dirty="0"/>
                    </a:p>
                    <a:p>
                      <a:pPr algn="ctr"/>
                      <a:endParaRPr lang="de-DE" sz="1600" b="1" dirty="0"/>
                    </a:p>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r>
                        <a:rPr lang="de-DE" sz="1600" b="1" dirty="0"/>
                        <a:t>0,60 €</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de-DE" sz="1600" b="1" dirty="0"/>
                    </a:p>
                    <a:p>
                      <a:pPr marL="0" marR="0" lvl="0" indent="0" algn="ctr" defTabSz="685800" rtl="0" eaLnBrk="1" fontAlgn="auto" latinLnBrk="0" hangingPunct="1">
                        <a:lnSpc>
                          <a:spcPct val="100000"/>
                        </a:lnSpc>
                        <a:spcBef>
                          <a:spcPts val="0"/>
                        </a:spcBef>
                        <a:spcAft>
                          <a:spcPts val="0"/>
                        </a:spcAft>
                        <a:buClrTx/>
                        <a:buSzTx/>
                        <a:buFontTx/>
                        <a:buNone/>
                        <a:tabLst/>
                        <a:defRPr/>
                      </a:pPr>
                      <a:endParaRPr lang="de-DE" sz="1600" b="1" dirty="0"/>
                    </a:p>
                    <a:p>
                      <a:pPr marL="0" marR="0" lvl="0" indent="0" algn="ctr" defTabSz="685800" rtl="0" eaLnBrk="1" fontAlgn="auto" latinLnBrk="0" hangingPunct="1">
                        <a:lnSpc>
                          <a:spcPct val="100000"/>
                        </a:lnSpc>
                        <a:spcBef>
                          <a:spcPts val="0"/>
                        </a:spcBef>
                        <a:spcAft>
                          <a:spcPts val="0"/>
                        </a:spcAft>
                        <a:buClrTx/>
                        <a:buSzTx/>
                        <a:buFontTx/>
                        <a:buNone/>
                        <a:tabLst/>
                        <a:defRPr/>
                      </a:pPr>
                      <a:endParaRPr lang="de-DE" sz="1600" b="1" dirty="0"/>
                    </a:p>
                    <a:p>
                      <a:pPr marL="0" marR="0" lvl="0" indent="0" algn="ctr" defTabSz="685800" rtl="0" eaLnBrk="1" fontAlgn="auto" latinLnBrk="0" hangingPunct="1">
                        <a:lnSpc>
                          <a:spcPct val="100000"/>
                        </a:lnSpc>
                        <a:spcBef>
                          <a:spcPts val="0"/>
                        </a:spcBef>
                        <a:spcAft>
                          <a:spcPts val="0"/>
                        </a:spcAft>
                        <a:buClrTx/>
                        <a:buSzTx/>
                        <a:buFontTx/>
                        <a:buNone/>
                        <a:tabLst/>
                        <a:defRPr/>
                      </a:pPr>
                      <a:endParaRPr lang="de-DE" sz="1600" b="1" dirty="0"/>
                    </a:p>
                    <a:p>
                      <a:pPr marL="0" marR="0" lvl="0" indent="0" algn="ctr" defTabSz="685800" rtl="0" eaLnBrk="1" fontAlgn="auto" latinLnBrk="0" hangingPunct="1">
                        <a:lnSpc>
                          <a:spcPct val="100000"/>
                        </a:lnSpc>
                        <a:spcBef>
                          <a:spcPts val="0"/>
                        </a:spcBef>
                        <a:spcAft>
                          <a:spcPts val="0"/>
                        </a:spcAft>
                        <a:buClrTx/>
                        <a:buSzTx/>
                        <a:buFontTx/>
                        <a:buNone/>
                        <a:tabLst/>
                        <a:defRPr/>
                      </a:pPr>
                      <a:r>
                        <a:rPr lang="de-DE" sz="1600" b="1" dirty="0"/>
                        <a:t>0,50 €</a:t>
                      </a:r>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r>
                        <a:rPr lang="de-DE" sz="1600" b="1" dirty="0"/>
                        <a:t>-</a:t>
                      </a:r>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34650419"/>
                  </a:ext>
                </a:extLst>
              </a:tr>
              <a:tr h="1477764">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8954838"/>
                  </a:ext>
                </a:extLst>
              </a:tr>
              <a:tr h="1286149">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p>
                      <a:pPr algn="ctr"/>
                      <a:endParaRPr lang="de-DE" sz="1600" b="1" dirty="0"/>
                    </a:p>
                    <a:p>
                      <a:pPr algn="ctr"/>
                      <a:endParaRPr lang="de-DE" sz="1600" b="1" dirty="0"/>
                    </a:p>
                    <a:p>
                      <a:pPr algn="ctr"/>
                      <a:endParaRPr lang="de-DE" sz="1600" b="1" dirty="0"/>
                    </a:p>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de-D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98218860"/>
                  </a:ext>
                </a:extLst>
              </a:tr>
              <a:tr h="1286149">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sz="1000" dirty="0"/>
                    </a:p>
                  </a:txBody>
                  <a:tcPr marL="51435" marR="51435" marT="25718" marB="25718">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de-DE" sz="1600" b="1" dirty="0"/>
                    </a:p>
                  </a:txBody>
                  <a:tcPr marL="51435" marR="51435" marT="25718" marB="2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05278155"/>
                  </a:ext>
                </a:extLst>
              </a:tr>
            </a:tbl>
          </a:graphicData>
        </a:graphic>
      </p:graphicFrame>
      <p:sp>
        <p:nvSpPr>
          <p:cNvPr id="2" name="Rechteck 1"/>
          <p:cNvSpPr/>
          <p:nvPr/>
        </p:nvSpPr>
        <p:spPr>
          <a:xfrm>
            <a:off x="0" y="7515"/>
            <a:ext cx="6850897" cy="43204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400" b="1" dirty="0">
                <a:solidFill>
                  <a:schemeClr val="bg1"/>
                </a:solidFill>
                <a:latin typeface="Arial" panose="020B0604020202020204" pitchFamily="34" charset="0"/>
                <a:cs typeface="Arial" panose="020B0604020202020204" pitchFamily="34" charset="0"/>
              </a:rPr>
              <a:t>Bauzubehör</a:t>
            </a:r>
          </a:p>
        </p:txBody>
      </p:sp>
      <p:sp>
        <p:nvSpPr>
          <p:cNvPr id="32" name="Rechteck 31"/>
          <p:cNvSpPr/>
          <p:nvPr/>
        </p:nvSpPr>
        <p:spPr>
          <a:xfrm>
            <a:off x="0" y="9459708"/>
            <a:ext cx="6850897" cy="4343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b="1" dirty="0">
                <a:solidFill>
                  <a:schemeClr val="bg1"/>
                </a:solidFill>
                <a:latin typeface="Arial" panose="020B0604020202020204" pitchFamily="34" charset="0"/>
                <a:cs typeface="Arial" panose="020B0604020202020204" pitchFamily="34" charset="0"/>
              </a:rPr>
              <a:t>Tel.: 06302 – 92 10 0 </a:t>
            </a:r>
          </a:p>
        </p:txBody>
      </p:sp>
      <p:pic>
        <p:nvPicPr>
          <p:cNvPr id="15" name="Grafik 14"/>
          <p:cNvPicPr>
            <a:picLocks noChangeAspect="1"/>
          </p:cNvPicPr>
          <p:nvPr/>
        </p:nvPicPr>
        <p:blipFill rotWithShape="1">
          <a:blip r:embed="rId2"/>
          <a:srcRect t="14414"/>
          <a:stretch/>
        </p:blipFill>
        <p:spPr>
          <a:xfrm>
            <a:off x="114852" y="1114708"/>
            <a:ext cx="1237441" cy="1412104"/>
          </a:xfrm>
          <a:prstGeom prst="rect">
            <a:avLst/>
          </a:prstGeom>
        </p:spPr>
      </p:pic>
      <p:sp>
        <p:nvSpPr>
          <p:cNvPr id="22" name="Rechteck 21"/>
          <p:cNvSpPr/>
          <p:nvPr/>
        </p:nvSpPr>
        <p:spPr>
          <a:xfrm>
            <a:off x="3290804" y="9184405"/>
            <a:ext cx="3567196" cy="323165"/>
          </a:xfrm>
          <a:prstGeom prst="rect">
            <a:avLst/>
          </a:prstGeom>
        </p:spPr>
        <p:txBody>
          <a:bodyPr wrap="square">
            <a:spAutoFit/>
          </a:bodyPr>
          <a:lstStyle/>
          <a:p>
            <a:pPr lvl="0" algn="r"/>
            <a:r>
              <a:rPr lang="de-DE" sz="1500" b="1" dirty="0">
                <a:solidFill>
                  <a:prstClr val="black"/>
                </a:solidFill>
              </a:rPr>
              <a:t>alle Preise sind Abholpreise zzgl. MwSt. ! </a:t>
            </a:r>
            <a:endParaRPr lang="de-DE" dirty="0">
              <a:solidFill>
                <a:prstClr val="black"/>
              </a:solidFill>
            </a:endParaRPr>
          </a:p>
        </p:txBody>
      </p:sp>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7097" t="19206" r="3906" b="25333"/>
          <a:stretch/>
        </p:blipFill>
        <p:spPr>
          <a:xfrm>
            <a:off x="0" y="2772414"/>
            <a:ext cx="1392268" cy="867636"/>
          </a:xfrm>
          <a:prstGeom prst="rect">
            <a:avLst/>
          </a:prstGeom>
        </p:spPr>
      </p:pic>
      <p:pic>
        <p:nvPicPr>
          <p:cNvPr id="28" name="Grafik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279728"/>
            <a:ext cx="1397915" cy="1075318"/>
          </a:xfrm>
          <a:prstGeom prst="rect">
            <a:avLst/>
          </a:prstGeom>
        </p:spPr>
      </p:pic>
      <p:sp>
        <p:nvSpPr>
          <p:cNvPr id="13" name="Textfeld 12"/>
          <p:cNvSpPr txBox="1"/>
          <p:nvPr/>
        </p:nvSpPr>
        <p:spPr>
          <a:xfrm>
            <a:off x="0" y="9542546"/>
            <a:ext cx="644525" cy="261610"/>
          </a:xfrm>
          <a:prstGeom prst="rect">
            <a:avLst/>
          </a:prstGeom>
          <a:noFill/>
        </p:spPr>
        <p:txBody>
          <a:bodyPr wrap="square" rtlCol="0">
            <a:spAutoFit/>
          </a:bodyPr>
          <a:lstStyle/>
          <a:p>
            <a:r>
              <a:rPr lang="de-DE" sz="1100" dirty="0">
                <a:solidFill>
                  <a:schemeClr val="bg1"/>
                </a:solidFill>
              </a:rPr>
              <a:t>Seite 15</a:t>
            </a:r>
          </a:p>
        </p:txBody>
      </p:sp>
      <p:sp>
        <p:nvSpPr>
          <p:cNvPr id="3" name="Textfeld 2">
            <a:extLst>
              <a:ext uri="{FF2B5EF4-FFF2-40B4-BE49-F238E27FC236}">
                <a16:creationId xmlns:a16="http://schemas.microsoft.com/office/drawing/2014/main" id="{CE614C4A-C1DE-BC0B-1BFE-4D4591C76130}"/>
              </a:ext>
            </a:extLst>
          </p:cNvPr>
          <p:cNvSpPr txBox="1"/>
          <p:nvPr/>
        </p:nvSpPr>
        <p:spPr>
          <a:xfrm>
            <a:off x="1426227" y="1083039"/>
            <a:ext cx="1891430" cy="40011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0600037</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Rasenwalze</a:t>
            </a:r>
          </a:p>
        </p:txBody>
      </p:sp>
      <p:sp>
        <p:nvSpPr>
          <p:cNvPr id="7" name="Textfeld 6">
            <a:extLst>
              <a:ext uri="{FF2B5EF4-FFF2-40B4-BE49-F238E27FC236}">
                <a16:creationId xmlns:a16="http://schemas.microsoft.com/office/drawing/2014/main" id="{59D64FD9-4FA8-2513-6E04-728D185AFCA6}"/>
              </a:ext>
            </a:extLst>
          </p:cNvPr>
          <p:cNvSpPr txBox="1"/>
          <p:nvPr/>
        </p:nvSpPr>
        <p:spPr>
          <a:xfrm>
            <a:off x="1501530" y="2735080"/>
            <a:ext cx="1490598" cy="55399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9030300117</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Bauzaun 3,5 x 1,80 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ver. eine Länge</a:t>
            </a:r>
          </a:p>
        </p:txBody>
      </p:sp>
      <p:sp>
        <p:nvSpPr>
          <p:cNvPr id="8" name="Textfeld 7">
            <a:extLst>
              <a:ext uri="{FF2B5EF4-FFF2-40B4-BE49-F238E27FC236}">
                <a16:creationId xmlns:a16="http://schemas.microsoft.com/office/drawing/2014/main" id="{5FB1045B-9921-8D23-52D8-10B3053298F4}"/>
              </a:ext>
            </a:extLst>
          </p:cNvPr>
          <p:cNvSpPr txBox="1"/>
          <p:nvPr/>
        </p:nvSpPr>
        <p:spPr>
          <a:xfrm>
            <a:off x="1544561" y="4320151"/>
            <a:ext cx="1640910" cy="55399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FF0000"/>
                </a:solidFill>
                <a:effectLst/>
                <a:uLnTx/>
                <a:uFillTx/>
                <a:latin typeface="Calibri" panose="020F0502020204030204"/>
                <a:ea typeface="+mn-ea"/>
                <a:cs typeface="+mn-cs"/>
              </a:rPr>
              <a:t>Artikel - #: 9030300118</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Betonfuß</a:t>
            </a: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für Bauzaun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Einzel</a:t>
            </a:r>
          </a:p>
        </p:txBody>
      </p:sp>
      <p:pic>
        <p:nvPicPr>
          <p:cNvPr id="4" name="Grafik 3">
            <a:extLst>
              <a:ext uri="{FF2B5EF4-FFF2-40B4-BE49-F238E27FC236}">
                <a16:creationId xmlns:a16="http://schemas.microsoft.com/office/drawing/2014/main" id="{C2831D04-58B1-45C8-1259-E586EE23DE24}"/>
              </a:ext>
            </a:extLst>
          </p:cNvPr>
          <p:cNvPicPr>
            <a:picLocks noChangeAspect="1"/>
          </p:cNvPicPr>
          <p:nvPr/>
        </p:nvPicPr>
        <p:blipFill>
          <a:blip r:embed="rId5"/>
          <a:stretch>
            <a:fillRect/>
          </a:stretch>
        </p:blipFill>
        <p:spPr>
          <a:xfrm>
            <a:off x="6394664" y="0"/>
            <a:ext cx="463336" cy="475529"/>
          </a:xfrm>
          <a:prstGeom prst="rect">
            <a:avLst/>
          </a:prstGeom>
        </p:spPr>
      </p:pic>
    </p:spTree>
    <p:extLst>
      <p:ext uri="{BB962C8B-B14F-4D97-AF65-F5344CB8AC3E}">
        <p14:creationId xmlns:p14="http://schemas.microsoft.com/office/powerpoint/2010/main" val="979188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a:blip r:embed="rId2"/>
          <a:stretch>
            <a:fillRect/>
          </a:stretch>
        </p:blipFill>
        <p:spPr>
          <a:xfrm>
            <a:off x="1" y="9467259"/>
            <a:ext cx="6857999" cy="432854"/>
          </a:xfrm>
          <a:prstGeom prst="rect">
            <a:avLst/>
          </a:prstGeom>
        </p:spPr>
      </p:pic>
      <p:sp>
        <p:nvSpPr>
          <p:cNvPr id="7" name="Rechteck 6"/>
          <p:cNvSpPr/>
          <p:nvPr/>
        </p:nvSpPr>
        <p:spPr>
          <a:xfrm>
            <a:off x="987713" y="9499020"/>
            <a:ext cx="5156287" cy="369332"/>
          </a:xfrm>
          <a:prstGeom prst="rect">
            <a:avLst/>
          </a:prstGeom>
        </p:spPr>
        <p:txBody>
          <a:bodyPr wrap="square">
            <a:spAutoFit/>
          </a:bodyPr>
          <a:lstStyle/>
          <a:p>
            <a:pPr lvl="0" algn="ctr"/>
            <a:r>
              <a:rPr lang="de-DE" b="1" dirty="0">
                <a:solidFill>
                  <a:schemeClr val="bg1"/>
                </a:solidFill>
                <a:latin typeface="Arial" panose="020B0604020202020204" pitchFamily="34" charset="0"/>
                <a:cs typeface="Arial" panose="020B0604020202020204" pitchFamily="34" charset="0"/>
              </a:rPr>
              <a:t>Tel.: 06302 – 92 10 0 </a:t>
            </a:r>
          </a:p>
        </p:txBody>
      </p:sp>
      <p:sp>
        <p:nvSpPr>
          <p:cNvPr id="13" name="Textfeld 12"/>
          <p:cNvSpPr txBox="1"/>
          <p:nvPr/>
        </p:nvSpPr>
        <p:spPr>
          <a:xfrm>
            <a:off x="404665" y="3152800"/>
            <a:ext cx="2657137" cy="369332"/>
          </a:xfrm>
          <a:prstGeom prst="rect">
            <a:avLst/>
          </a:prstGeom>
          <a:noFill/>
        </p:spPr>
        <p:txBody>
          <a:bodyPr wrap="square" rtlCol="0">
            <a:spAutoFit/>
          </a:bodyPr>
          <a:lstStyle/>
          <a:p>
            <a:endParaRPr lang="de-DE" dirty="0"/>
          </a:p>
        </p:txBody>
      </p:sp>
      <p:sp>
        <p:nvSpPr>
          <p:cNvPr id="2" name="Textfeld 1"/>
          <p:cNvSpPr txBox="1"/>
          <p:nvPr/>
        </p:nvSpPr>
        <p:spPr>
          <a:xfrm>
            <a:off x="-70471" y="1680226"/>
            <a:ext cx="3499471" cy="7248138"/>
          </a:xfrm>
          <a:prstGeom prst="rect">
            <a:avLst/>
          </a:prstGeom>
          <a:noFill/>
        </p:spPr>
        <p:txBody>
          <a:bodyPr wrap="square" rtlCol="0">
            <a:spAutoFit/>
          </a:bodyPr>
          <a:lstStyle/>
          <a:p>
            <a:r>
              <a:rPr lang="de-DE" sz="700" b="1" dirty="0"/>
              <a:t>Allgemeine Rechte und Pflichten Verpflichtung der Vertragspartner</a:t>
            </a:r>
          </a:p>
          <a:p>
            <a:pPr marL="90488" indent="-90488" algn="just">
              <a:buFont typeface="+mj-lt"/>
              <a:buAutoNum type="arabicPeriod"/>
            </a:pPr>
            <a:r>
              <a:rPr lang="de-DE" sz="500" dirty="0"/>
              <a:t>Der Vermieter verpflichtet sich, dem Mieter den Mietgegenstand für die vereinbarte Mietzeit zu überlassen.</a:t>
            </a:r>
          </a:p>
          <a:p>
            <a:pPr marL="90488" indent="-90488" algn="just">
              <a:buFont typeface="+mj-lt"/>
              <a:buAutoNum type="arabicPeriod"/>
            </a:pPr>
            <a:r>
              <a:rPr lang="de-DE" sz="500" dirty="0"/>
              <a:t>Der Mieter verpflichtet sich, den Mietgegenstand nur bestimmungsgemäß einzusetzen, die einschlägigen Unfallverhütungs- und Arbeitsschutzbestimmungen sowie Straßenverkehrsvorschriften sorgfältig zu beachten, die Miete vereinbarungsgemäß zu Zahlen, den Mietgegenstand ordnungsgemäß zu behandeln und bei Ablauf der Mietzeit gesäubert und voll getankt zurück zugeben. Des weiteren, das Gerät vor Überbeanspruchung zu schützen und die anfallenden Kosten für Betriebsstoffe und Reinigung  ( falls erforderlich ) zu übernehmen.  Bei Störungen und Schäden ist der Vermieter sofort zu informieren.</a:t>
            </a:r>
          </a:p>
          <a:p>
            <a:pPr algn="just"/>
            <a:endParaRPr lang="de-DE" sz="700" dirty="0"/>
          </a:p>
          <a:p>
            <a:pPr algn="just"/>
            <a:r>
              <a:rPr lang="de-DE" sz="700" b="1" dirty="0"/>
              <a:t>Übergabe der Mietgegenständen</a:t>
            </a:r>
          </a:p>
          <a:p>
            <a:pPr marL="90488" indent="-90488" algn="just">
              <a:buFont typeface="+mj-lt"/>
              <a:buAutoNum type="arabicPeriod"/>
            </a:pPr>
            <a:r>
              <a:rPr lang="de-DE" sz="500" dirty="0"/>
              <a:t>Der Vermieter hat den Mietgegenstand in einem einwandfreiem, betriebsfähigem und vollgetanktem Zustand mit den  erforderlichen Unterlagen zu übergeben.</a:t>
            </a:r>
          </a:p>
          <a:p>
            <a:pPr marL="90488" indent="-90488" algn="just">
              <a:buFont typeface="+mj-lt"/>
              <a:buAutoNum type="arabicPeriod"/>
            </a:pPr>
            <a:r>
              <a:rPr lang="de-DE" sz="500" dirty="0"/>
              <a:t>Kommt der Vermieter bei Beginn der Mietzeit mit der Übergabe in Verzug, so kann der Mieter eine Entschädigung verlangen. Bei leichter Fahrlässigkeit des Vermieters ist die Entschädigung für jeden Arbeitstag begrenzt auf höchstens den betrag des täglichen Mietpreises. Nach Setzung einer angemessenen Frist kann der Mieter vom Vertrag zurücktreten, wenn sich der Vermieter zu diesem Zeitpunkt weiterhin in Verzug befindet.</a:t>
            </a:r>
          </a:p>
          <a:p>
            <a:endParaRPr lang="de-DE" sz="800" dirty="0"/>
          </a:p>
          <a:p>
            <a:r>
              <a:rPr lang="de-DE" sz="700" b="1" dirty="0"/>
              <a:t>Mängel bei Übergabe des Mietgegenstandes</a:t>
            </a:r>
          </a:p>
          <a:p>
            <a:pPr marL="90488" indent="-90488" algn="just">
              <a:buFont typeface="+mj-lt"/>
              <a:buAutoNum type="arabicPeriod"/>
            </a:pPr>
            <a:r>
              <a:rPr lang="de-DE" sz="500" dirty="0"/>
              <a:t>Der Mieter ist berechtigt, den Mietgegenstand rechtzeitig vor Mietbeginn zu besichtigen und Mängel anzusprechen. Die Kosten einer Untersuchung trägt der Mieter.</a:t>
            </a:r>
          </a:p>
          <a:p>
            <a:pPr marL="90488" indent="-90488" algn="just">
              <a:buFont typeface="+mj-lt"/>
              <a:buAutoNum type="arabicPeriod"/>
            </a:pPr>
            <a:r>
              <a:rPr lang="de-DE" sz="500" dirty="0"/>
              <a:t>Bei Übergabe erkennbare / sichtbare Mängel, welche den vorgesehenen Einsatz nicht unerheblich beeinträchtigen, können nicht mehr reklamiert werden, wenn sie nicht unverzüglich nach Untersuchung schriftlich dem Vermieter angezeigt worden sind. Sonstige bereits bei Übergabe vorhandene Mängel sind unverzüglich nach Entdeckung schriftlich anzuzeigen.</a:t>
            </a:r>
          </a:p>
          <a:p>
            <a:pPr marL="90488" indent="-90488" algn="just">
              <a:buFont typeface="+mj-lt"/>
              <a:buAutoNum type="arabicPeriod"/>
            </a:pPr>
            <a:r>
              <a:rPr lang="de-DE" sz="500" dirty="0"/>
              <a:t>Der Vermieter hat rechtzeitig angesprochene Mängel, die bei Übergabe vorhanden waren, zu Beseitigen. Die Kosten der Behebung solcher Mängel trägt der Vermieter. Der Vermieter kann die Beseitigung auch durch den Mieter vornehmen lassen. Dann trägt der Vermieter die erforderlichen Kosten. Der Vermieter ist auch berechtigt, den Mieter eine funktionell gleichwertigen Mietgegenstand zur Verfügung zu stellen. Die Zahlungspflicht des Mieters Verschiebt sich bei wesentlichen Beeinträchtigungen des Mietgegenstandes um die notwendige Reparaturzeit.</a:t>
            </a:r>
          </a:p>
          <a:p>
            <a:pPr marL="90488" indent="-90488" algn="just">
              <a:buFont typeface="+mj-lt"/>
              <a:buAutoNum type="arabicPeriod"/>
            </a:pPr>
            <a:r>
              <a:rPr lang="de-DE" sz="500" dirty="0"/>
              <a:t>Lässt der Vermieter eine ihm gestellte angemessen Nachfrist für die Beseitigung eines bei der Übergabe vorhandenen Mangels durch sein Verschulden fristlos verstreichen, so hat der Mieter eine Rücktrittsrecht. Das Rücktrittsrecht des Mieters besteht auch in sonstigen Fällen des Fehlschlagens der Beseitigung eines bei der Übergabe vorhandenen Mangels durch den Vermieter.</a:t>
            </a:r>
          </a:p>
          <a:p>
            <a:endParaRPr lang="de-DE" sz="800" dirty="0"/>
          </a:p>
          <a:p>
            <a:pPr algn="just"/>
            <a:r>
              <a:rPr lang="de-DE" sz="700" b="1" dirty="0"/>
              <a:t>Haftungsbegrenzung des Vermieters</a:t>
            </a:r>
          </a:p>
          <a:p>
            <a:pPr marL="90488" indent="-90488" algn="just">
              <a:buFont typeface="+mj-lt"/>
              <a:buAutoNum type="arabicPeriod"/>
            </a:pPr>
            <a:r>
              <a:rPr lang="de-DE" sz="500" dirty="0"/>
              <a:t>Weitgehende Schadenersatzansprüche gegen den Vermieter, insbesondere ein Ersatz von Schäden, die nicht am Mietgegenstand selbst entstanden sind, können vom Mieter nur geltend gemacht werden bei</a:t>
            </a:r>
          </a:p>
          <a:p>
            <a:pPr marL="177800" lvl="2" indent="-87313" algn="just">
              <a:buFont typeface="Symbol" panose="05050102010706020507" pitchFamily="18" charset="2"/>
              <a:buChar char="-"/>
            </a:pPr>
            <a:r>
              <a:rPr lang="de-DE" sz="500" dirty="0"/>
              <a:t>grobem Verschulden des Vermieters</a:t>
            </a:r>
          </a:p>
          <a:p>
            <a:pPr marL="177800" lvl="2" indent="-87313" algn="just">
              <a:buFont typeface="Symbol" panose="05050102010706020507" pitchFamily="18" charset="2"/>
              <a:buChar char="-"/>
            </a:pPr>
            <a:r>
              <a:rPr lang="de-DE" sz="500" dirty="0"/>
              <a:t>der Schuldhaften Verletzung wesentlicher Vertragspflichten soweit die Erreichung des Vertragszweckes gefährdet wird, hinsichtlich des vertragstypischen, voraussehbaren Schadens,</a:t>
            </a:r>
          </a:p>
          <a:p>
            <a:pPr marL="177800" lvl="2" indent="-87313" algn="just">
              <a:buFont typeface="Symbol" panose="05050102010706020507" pitchFamily="18" charset="2"/>
              <a:buChar char="-"/>
            </a:pPr>
            <a:r>
              <a:rPr lang="de-DE" sz="500" dirty="0"/>
              <a:t>Schäden aus der Verletzung des Lebens, des Körpers oder der Gesundheit, die auf einer fahrlässigen Pflichtverletzung des Vermieters oder einer vorsätzlichen oder fahrlässigen Pflichtverletzung eines gesetzlichen Vertreters oder Erfüllungsgehilfen des Vermieters beruht,</a:t>
            </a:r>
          </a:p>
          <a:p>
            <a:pPr marL="177800" lvl="2" indent="-87313" algn="just">
              <a:buFont typeface="Symbol" panose="05050102010706020507" pitchFamily="18" charset="2"/>
              <a:buChar char="-"/>
            </a:pPr>
            <a:r>
              <a:rPr lang="de-DE" sz="500" dirty="0"/>
              <a:t>falls der Vermieter nach Produkthaftungsgesetz für Personenschäden oder Sachschäden an privat genutzten Gegenständen haftet. Im Übrigen ist die Haftung ausgeschlossen.</a:t>
            </a:r>
          </a:p>
          <a:p>
            <a:pPr marL="90488" indent="-90488" algn="just">
              <a:buFont typeface="+mj-lt"/>
              <a:buAutoNum type="arabicPeriod"/>
            </a:pPr>
            <a:r>
              <a:rPr lang="de-DE" sz="500" dirty="0"/>
              <a:t>Wenn durch Verschulden des Vermieters der Mietgegenstand vom Mieter infolge unterlassener oder fehlerhafter Ausführung von vor oder nach Vertragsabschluss liegenden Vorschlägen und Beratungen sowie anderen vertraglichen Nebenverpflichtungen - Insbesondere Anleitung für Bedienung und Wartung des Mietgegenstandes - nicht vertragsgemäß verwendet werden kann, so gelten unter Ausschluss weiterer Ansprüche des Mieters wie oben beschrieben.</a:t>
            </a:r>
          </a:p>
          <a:p>
            <a:endParaRPr lang="de-DE" sz="800" dirty="0"/>
          </a:p>
          <a:p>
            <a:r>
              <a:rPr lang="de-DE" sz="700" b="1" dirty="0"/>
              <a:t>Mietpreis und Zahlung, Abtretung zur Sicherung der Mietschuld</a:t>
            </a:r>
          </a:p>
          <a:p>
            <a:pPr marL="90488" indent="-90488" algn="just">
              <a:buFont typeface="+mj-lt"/>
              <a:buAutoNum type="arabicPeriod"/>
            </a:pPr>
            <a:r>
              <a:rPr lang="de-DE" sz="500" dirty="0"/>
              <a:t>Die Berechnung der Miete liegt eine Arbeitszeit bis zu 3 Stunden täglich zu Grunde. Die Abrechnung erfolgt au der Basis der Sechs-Tage-Woche ( Montag – Samstag ). Wochenendarbeiten, zusätzliche Arbeitsstunden und erschwerte Einsätze sind dem Vermieter anzuzeigen, diese werden zusätzlich berechnet.</a:t>
            </a:r>
          </a:p>
          <a:p>
            <a:pPr marL="90488" indent="-90488" algn="just">
              <a:buFont typeface="+mj-lt"/>
              <a:buAutoNum type="arabicPeriod"/>
            </a:pPr>
            <a:r>
              <a:rPr lang="de-DE" sz="500" dirty="0"/>
              <a:t>Die gesondert berechnete gesetzliche Mehrwertsteuer ist zusätzlich vom Mieter zu zahlen.</a:t>
            </a:r>
          </a:p>
          <a:p>
            <a:pPr marL="90488" indent="-90488" algn="just">
              <a:buFont typeface="+mj-lt"/>
              <a:buAutoNum type="arabicPeriod"/>
            </a:pPr>
            <a:r>
              <a:rPr lang="de-DE" sz="500" dirty="0"/>
              <a:t>Das Zurückbehaltungsrecht und das Aufrechnungsrecht des Mieters besteht nur bei vom Vermieter unbestrittenen oder rechtskräftig festgestellten Gegenansprüchen des Mieters, nicht aber bei bestrittenen Gegenansprüchen.</a:t>
            </a:r>
          </a:p>
          <a:p>
            <a:pPr marL="90488" indent="-90488" algn="just">
              <a:buFont typeface="+mj-lt"/>
              <a:buAutoNum type="arabicPeriod"/>
            </a:pPr>
            <a:r>
              <a:rPr lang="de-DE" sz="500" dirty="0"/>
              <a:t>Ist der Mieter mit der Zahlung eines fälligen Betrages länger als 14 Kalendertage nach schriftlicher Mahnung in Verzug oder ging ein vom Mieter gegebener Wechsel zu Protest, so ist der Vermieter berechtigt, den Mietgegenstand nach Ankündigung ohne Anrufung des Gerichts auf kosten des Mieters, der den Zutritt zu dem Mietgegenstand und den Abtransport zu ermöglichen hat, abzuholen und darüber anderweitig zu verfügen. Die dem Vermieter aus dem Vertrag zustehenden Ansprüche bleiben  Bestehen, Jedoch werden die Beiträge, die der Vermieter innerhalb der vereinbarten Vertragsdauer etwa durch anderweitige Vermietung erzielt hat oder erzielen können, nach Abzug der durch die Rückholung und Neuvermietung entstandenen Kosten abgerechnet.</a:t>
            </a:r>
          </a:p>
          <a:p>
            <a:pPr marL="90488" indent="-90488" algn="just">
              <a:buFont typeface="+mj-lt"/>
              <a:buAutoNum type="arabicPeriod"/>
            </a:pPr>
            <a:r>
              <a:rPr lang="de-DE" sz="500" dirty="0"/>
              <a:t>Fällige Beträge werden in den Kontokorrent hinsichtlich eines für Lieferungen zwischen den Vertragspartner vereinbarten Kontokorrent Eigentumsvorbehaltes aufgenommen.</a:t>
            </a:r>
          </a:p>
          <a:p>
            <a:pPr marL="90488" indent="-90488" algn="just">
              <a:buFont typeface="+mj-lt"/>
              <a:buAutoNum type="arabicPeriod"/>
            </a:pPr>
            <a:r>
              <a:rPr lang="de-DE" sz="500" dirty="0"/>
              <a:t>Der Mieter tritt in Höhe des vereinbarten Mietpreises, abzüglich erhaltener Kaution, seine Ansprüche gegen seinen Auftraggeber, für dessen Auftrag der Mietgegenstand verbendet wird, an den Vermieter ab. Der Vermieter nimmt die Abtretung an.</a:t>
            </a:r>
          </a:p>
          <a:p>
            <a:endParaRPr lang="de-DE" sz="500" dirty="0"/>
          </a:p>
          <a:p>
            <a:r>
              <a:rPr lang="de-DE" sz="700" b="1" dirty="0"/>
              <a:t>Stillliegeklausel</a:t>
            </a:r>
          </a:p>
          <a:p>
            <a:pPr marL="90488" indent="-90488">
              <a:buFont typeface="+mj-lt"/>
              <a:buAutoNum type="arabicPeriod"/>
            </a:pPr>
            <a:r>
              <a:rPr lang="de-DE" sz="500" dirty="0"/>
              <a:t>Ruhen die Arbeiten auf der Arbeitsstätte, für die das Gerät gemietet ist, infolge von Umständen, die weder der Mieter noch der Auftraggeber zu vertreten hat ( z.B. Frost, behördliche Anordnungen, Hochwasser etc. ) an mindestens Zehn aufeinander folgenden Tagen, so gilt ab dem 11. Kalendertag diese Zeit als Stilliegezeit.</a:t>
            </a:r>
          </a:p>
          <a:p>
            <a:pPr marL="90488" indent="-90488">
              <a:buFont typeface="+mj-lt"/>
              <a:buAutoNum type="arabicPeriod"/>
            </a:pPr>
            <a:r>
              <a:rPr lang="de-DE" sz="500" dirty="0"/>
              <a:t>Die auf bestimmt Zeit vereinbarte Mietdauer wird um die Stilliegezeit verlängert. Der Mieter hat für die Stilliegezeit ( Siehe Stilliegeklausel ) v.H. der dieser Zeit entsprechenden vereinbarten Monatsmiete bei Zugrundelegung einer arbeitstäglichen Schichtzeit von 8 Stunden zu zahlen, falls nicht anders vereinbart, gilt der handelsübliche Prozentsatz von 75 %.</a:t>
            </a:r>
          </a:p>
          <a:p>
            <a:pPr marL="90488" indent="-90488">
              <a:buFont typeface="+mj-lt"/>
              <a:buAutoNum type="arabicPeriod"/>
            </a:pPr>
            <a:r>
              <a:rPr lang="de-DE" sz="500" dirty="0"/>
              <a:t>Der Mieter hat sowohl von der Einstellung der Arbeiten als auch von ihrer Wiederaufnahme dem Vermieter unverzüglich schriftlich Mitteilung zu machen und die Stilliegezeit auf Verlangen durch Unterlagen nachzuweisen.</a:t>
            </a:r>
          </a:p>
          <a:p>
            <a:endParaRPr lang="de-DE" sz="500" dirty="0"/>
          </a:p>
          <a:p>
            <a:r>
              <a:rPr lang="de-DE" sz="700" b="1" dirty="0"/>
              <a:t>Unterhaltspflicht des Mieters</a:t>
            </a:r>
          </a:p>
          <a:p>
            <a:pPr marL="90488" indent="-90488">
              <a:buFont typeface="+mj-lt"/>
              <a:buAutoNum type="arabicPeriod"/>
            </a:pPr>
            <a:r>
              <a:rPr lang="de-DE" sz="500" dirty="0"/>
              <a:t>Der Mieter ist verpflichtet:</a:t>
            </a:r>
          </a:p>
          <a:p>
            <a:pPr marL="177800" lvl="1" indent="-88900">
              <a:buFont typeface="Symbol" panose="05050102010706020507" pitchFamily="18" charset="2"/>
              <a:buChar char="-"/>
            </a:pPr>
            <a:r>
              <a:rPr lang="de-DE" sz="500" dirty="0"/>
              <a:t>den Mietgegenstand vor Überbeanspruchung in jeder Weise zu schützen,</a:t>
            </a:r>
          </a:p>
          <a:p>
            <a:pPr marL="177800" lvl="1" indent="-88900">
              <a:buFont typeface="Symbol" panose="05050102010706020507" pitchFamily="18" charset="2"/>
              <a:buChar char="-"/>
            </a:pPr>
            <a:r>
              <a:rPr lang="de-DE" sz="500" dirty="0"/>
              <a:t>die Sach- und Fachgerechte Pflege des Mietgegenstandes auf seine Kosten durchzuführen.</a:t>
            </a:r>
          </a:p>
          <a:p>
            <a:pPr marL="177800" indent="-88900">
              <a:buFont typeface="Symbol" panose="05050102010706020507" pitchFamily="18" charset="2"/>
              <a:buChar char="-"/>
            </a:pPr>
            <a:r>
              <a:rPr lang="de-DE" sz="500" dirty="0"/>
              <a:t>notwendige Inspektions- und Instandsetzungsarbeiten rechtzeitig anzukündigen und unverzüglich durch den Vermieter ausführen zu lassen. Die Kosten trägt der Vermieter, wenn der Mieter und seine Hilfspersonen nachweislich jede gebotene Sorgfalt beachtet haben.</a:t>
            </a:r>
          </a:p>
          <a:p>
            <a:pPr marL="88900" indent="-88900">
              <a:buFont typeface="+mj-lt"/>
              <a:buAutoNum type="arabicPeriod" startAt="2"/>
            </a:pPr>
            <a:r>
              <a:rPr lang="de-DE" sz="500" dirty="0"/>
              <a:t>Der Vermieter ist berechtigt den Mietgegenstand jederzeit zu besichtigen und nach vorheriger Abstimmung mit dem Mieter selbst zu untersuchen oder durch einen Beauftragten untersuchen zu lassen. Der Mieter ist verpflichtet, dem Vermieter die Untersuchung in jeder Weise zu erleichtern. Die Kosten der Untersuchung trägt der Vermieter.</a:t>
            </a:r>
          </a:p>
        </p:txBody>
      </p:sp>
      <p:sp>
        <p:nvSpPr>
          <p:cNvPr id="3" name="Textfeld 2"/>
          <p:cNvSpPr txBox="1"/>
          <p:nvPr/>
        </p:nvSpPr>
        <p:spPr>
          <a:xfrm>
            <a:off x="3493772" y="1676900"/>
            <a:ext cx="3416616" cy="7001917"/>
          </a:xfrm>
          <a:prstGeom prst="rect">
            <a:avLst/>
          </a:prstGeom>
          <a:noFill/>
        </p:spPr>
        <p:txBody>
          <a:bodyPr wrap="square" rtlCol="0">
            <a:spAutoFit/>
          </a:bodyPr>
          <a:lstStyle/>
          <a:p>
            <a:r>
              <a:rPr lang="de-DE" sz="700" b="1" dirty="0"/>
              <a:t>Haftung des Mieters bei Vermietung mit Bedienungspersonal</a:t>
            </a:r>
          </a:p>
          <a:p>
            <a:pPr algn="just"/>
            <a:r>
              <a:rPr lang="de-DE" sz="500" dirty="0"/>
              <a:t>Bei Vermietung des Mietgegenstandes mit Bedienungspersonal darf das Bedienungspersonal nur zur Bedienung des Mietgegenstandes, nicht zu anderen Arbeiten, eingesetzt werden. Bei Schäden, die durch das Bedienungspersonal verursacht werden, haftet der Vermieter nur dann, wenn er das Bedienungspersonal nicht Ordnungsgemäß ausgewählt hat. Im Übrigen trägt der Mieter die Haftung.</a:t>
            </a:r>
          </a:p>
          <a:p>
            <a:endParaRPr lang="de-DE" sz="500" dirty="0"/>
          </a:p>
          <a:p>
            <a:pPr algn="just"/>
            <a:r>
              <a:rPr lang="de-DE" sz="700" b="1" dirty="0"/>
              <a:t>Beendigung der Mietzeit und Rücklieferung des Mietgegenstandes</a:t>
            </a:r>
          </a:p>
          <a:p>
            <a:pPr marL="88900" indent="-88900" algn="just">
              <a:buFont typeface="+mj-lt"/>
              <a:buAutoNum type="arabicPeriod"/>
            </a:pPr>
            <a:r>
              <a:rPr lang="de-DE" sz="500" dirty="0"/>
              <a:t>Der Mieter ist verpflichtet, die beabsichtigte Rücklieferung des Mietgegenstandes dem Vermieter rechtzeitig vorher anzuzeigen ( Freimeldung )</a:t>
            </a:r>
          </a:p>
          <a:p>
            <a:pPr marL="88900" indent="-88900" algn="just">
              <a:buFont typeface="+mj-lt"/>
              <a:buAutoNum type="arabicPeriod"/>
            </a:pPr>
            <a:r>
              <a:rPr lang="de-DE" sz="500" dirty="0"/>
              <a:t>Die Mietzeit endet an dem Tag, an dem der Mietgegenstand mit allen zu seiner Inbetriebnahme erforderlichen Teilen in ordnungs- und vertragsmäßigem Zustand auf dem Lagerplatz des Vermieters oder einem vereinbartem anderen Bestimmungsort eintrifft, frühestens jedoch mit Ablauf der vereinbarten Mietzeit, Siehe Mietpreis und Zahlung, Abtretung zur Sicherung der Mietschuld Nr. 4 letzter Halbsatz gilt entsprechend.</a:t>
            </a:r>
          </a:p>
          <a:p>
            <a:pPr marL="88900" indent="-88900" algn="just">
              <a:buFont typeface="+mj-lt"/>
              <a:buAutoNum type="arabicPeriod"/>
            </a:pPr>
            <a:r>
              <a:rPr lang="de-DE" sz="500" dirty="0"/>
              <a:t>Der Mieter hat den Mietgegenstand in betriebsfähigem, vollgetanktem und gereinigtem Zustand zurückzuliefern oder zur Abholung bereitzuhalten. Siehe Unterhaltungspflicht des Mieters dies gilt entsprechend. </a:t>
            </a:r>
          </a:p>
          <a:p>
            <a:pPr marL="88900" indent="-88900" algn="just">
              <a:buFont typeface="+mj-lt"/>
              <a:buAutoNum type="arabicPeriod"/>
            </a:pPr>
            <a:r>
              <a:rPr lang="de-DE" sz="500" dirty="0"/>
              <a:t>Die Rücklieferung hat während der normalen Geschäftszeit des Vermieters so rechtzeitig zu erfolgen, dass der Vermieter in der Lage ist, den Mietgegenstand noch an diesem Tag zu prüfen.</a:t>
            </a:r>
          </a:p>
          <a:p>
            <a:endParaRPr lang="de-DE" sz="500" dirty="0"/>
          </a:p>
          <a:p>
            <a:r>
              <a:rPr lang="de-DE" sz="700" b="1" dirty="0"/>
              <a:t>Verletzung Unterhaltspflicht </a:t>
            </a:r>
          </a:p>
          <a:p>
            <a:pPr marL="88900" indent="-88900" algn="just">
              <a:buFont typeface="+mj-lt"/>
              <a:buAutoNum type="arabicPeriod"/>
            </a:pPr>
            <a:r>
              <a:rPr lang="de-DE" sz="500" dirty="0"/>
              <a:t>Wird der Mietgegenstand in einem Zustand zurückgeliefert, der ergibt, dass der Mieter seiner in Unterhaltspflicht des Mieters  vorgesehenen Unterhaltspflicht nicht nachgekommen ist, so besteht eine Zahlungspflicht des Mieters in Höhe des Mietpreises als Entschädigung bis zur Beendigung der vertragswidrig unterlassenen Instandsetzungsarbeiten.</a:t>
            </a:r>
          </a:p>
          <a:p>
            <a:pPr marL="88900" indent="-88900" algn="just">
              <a:buFont typeface="+mj-lt"/>
              <a:buAutoNum type="arabicPeriod"/>
            </a:pPr>
            <a:r>
              <a:rPr lang="de-DE" sz="500" dirty="0"/>
              <a:t>Der Umfang der vom Mieter zu vertretenden Mängel und Beschädigungen ist dem Mieter mitzuteilen und es ist ihm bei Gelegenheit zur Nachprüfung zu geben. Die Kosten der zur Behebung der Mängel erforderlichen Instandsetzungsarbeiten sind seitens des Vermieters dem Mieter in geschätzter Höhe möglichst vor beginn der Instandsetzungsarbeiten aufzugeben. </a:t>
            </a:r>
          </a:p>
          <a:p>
            <a:pPr marL="88900" indent="-88900" algn="just">
              <a:buFont typeface="+mj-lt"/>
              <a:buAutoNum type="arabicPeriod"/>
            </a:pPr>
            <a:r>
              <a:rPr lang="de-DE" sz="500" dirty="0"/>
              <a:t>Die ordnungsgemäße Rücklieferung des Mietgegenstandes gilt als vom Vermieter anerkannt, wenn erkennbare Mängel bei rechtzeitiger Rücklieferung im Sinne  der Beendigung der Mietzeit und Rücklieferung des Mietgegenstandes Nr. 4 nicht unverzüglich und anderenfalls sowie bei sonstigen Mängeln nicht innerhalb von 14 Kalendertagen nach Eintreffen am Bestimmungsort beanstandet worden sind. </a:t>
            </a:r>
          </a:p>
          <a:p>
            <a:pPr algn="just"/>
            <a:endParaRPr lang="de-DE" sz="500" dirty="0"/>
          </a:p>
          <a:p>
            <a:pPr algn="just"/>
            <a:r>
              <a:rPr lang="de-DE" sz="700" b="1" dirty="0"/>
              <a:t>Weitere Pflichten des Mieters</a:t>
            </a:r>
          </a:p>
          <a:p>
            <a:pPr marL="88900" indent="-88900" algn="just">
              <a:buFont typeface="+mj-lt"/>
              <a:buAutoNum type="arabicPeriod"/>
              <a:tabLst>
                <a:tab pos="88900" algn="l"/>
              </a:tabLst>
            </a:pPr>
            <a:r>
              <a:rPr lang="de-DE" sz="500" dirty="0"/>
              <a:t>Der Mieter darf einem Dritten den Mietgegenstand weder überlassen noch Rechte aus diesem Vertrag abtreten oder Rechte irgendwelcher Art an dem Mietgegenstand einräumen.</a:t>
            </a:r>
          </a:p>
          <a:p>
            <a:pPr marL="88900" indent="-88900" algn="just">
              <a:buFont typeface="+mj-lt"/>
              <a:buAutoNum type="arabicPeriod"/>
              <a:tabLst>
                <a:tab pos="88900" algn="l"/>
              </a:tabLst>
            </a:pPr>
            <a:r>
              <a:rPr lang="de-DE" sz="500" dirty="0"/>
              <a:t>Sollte ein Dritter durch Beschlagnahme, Pfändung oder dergleichen Rechte an dem Mietgegenstand geltend machen, so ist der Mieter verpflichtet, dem Vermieter unverzüglich durch Einschreiben Anzeige zu erstatten und den Dritten hiervon durch Einschreiben zu benachrichtigen.</a:t>
            </a:r>
          </a:p>
          <a:p>
            <a:pPr marL="88900" indent="-88900" algn="just">
              <a:buFont typeface="+mj-lt"/>
              <a:buAutoNum type="arabicPeriod"/>
              <a:tabLst>
                <a:tab pos="88900" algn="l"/>
              </a:tabLst>
            </a:pPr>
            <a:r>
              <a:rPr lang="de-DE" sz="500" dirty="0"/>
              <a:t>Der Mieter hat geeignete Maßnahmen zur Sicherung gegen Diebstahl des Mietgegenstandes zu treffen.</a:t>
            </a:r>
          </a:p>
          <a:p>
            <a:pPr marL="88900" indent="-88900" algn="just">
              <a:buFont typeface="+mj-lt"/>
              <a:buAutoNum type="arabicPeriod"/>
              <a:tabLst>
                <a:tab pos="88900" algn="l"/>
              </a:tabLst>
            </a:pPr>
            <a:r>
              <a:rPr lang="de-DE" sz="500" dirty="0"/>
              <a:t>Der Mieter hat bei allen Unfällen den Vermieter zu unterrichten und dessen Weisungen abzuwarten. Bei Verkehrsunfällen und Diebstahl ist die Polizei hinzuzuziehen.</a:t>
            </a:r>
          </a:p>
          <a:p>
            <a:pPr marL="88900" indent="-88900" algn="just">
              <a:buFont typeface="+mj-lt"/>
              <a:buAutoNum type="arabicPeriod"/>
              <a:tabLst>
                <a:tab pos="88900" algn="l"/>
              </a:tabLst>
            </a:pPr>
            <a:r>
              <a:rPr lang="de-DE" sz="500" dirty="0"/>
              <a:t>Verstößt der Mieter schuldhaft gegen die vorstehenden Bestimmungen zu 1 bis 4 so ist er verpflichtet, dem Vermieter allen Schaden zu ersetzen, der diesem daraus entsteht. </a:t>
            </a:r>
          </a:p>
          <a:p>
            <a:endParaRPr lang="de-DE" sz="500" dirty="0"/>
          </a:p>
          <a:p>
            <a:pPr algn="just"/>
            <a:r>
              <a:rPr lang="de-DE" sz="700" b="1" dirty="0"/>
              <a:t>Kündigung</a:t>
            </a:r>
          </a:p>
          <a:p>
            <a:pPr marL="88900" indent="-88900" algn="just">
              <a:buFont typeface="+mj-lt"/>
              <a:buAutoNum type="arabicPeriod"/>
            </a:pPr>
            <a:r>
              <a:rPr lang="de-DE" sz="500" dirty="0"/>
              <a:t>Kündigung</a:t>
            </a:r>
          </a:p>
          <a:p>
            <a:pPr marL="177800" lvl="1" indent="-88900" algn="just">
              <a:buFont typeface="+mj-lt"/>
              <a:buAutoNum type="alphaLcParenR"/>
            </a:pPr>
            <a:r>
              <a:rPr lang="de-DE" sz="500" dirty="0"/>
              <a:t>Der über eine bestimmte Mietzeit abgeschlossene Mietvertrag ist für beide Vertragspartner grundsätzlich unkündbar.</a:t>
            </a:r>
          </a:p>
          <a:p>
            <a:pPr marL="177800" lvl="1" indent="-88900" algn="just">
              <a:buFont typeface="+mj-lt"/>
              <a:buAutoNum type="alphaLcParenR"/>
            </a:pPr>
            <a:r>
              <a:rPr lang="de-DE" sz="500" dirty="0"/>
              <a:t>Das gleiche gilt für die Mindestmietzeit im Rahmen eines auf unbestimmte Zeit abgeschlossenen Mietvertrages. Nach Ablauf der Mindestmietzeit hat der Mieter das Recht, den auf unbestimmte Zeit abgeschlossenen Mietvertrag mit Frist von einem Tag zu kündigen. </a:t>
            </a:r>
          </a:p>
          <a:p>
            <a:pPr marL="177800" lvl="1" indent="-88900" algn="just">
              <a:buFont typeface="+mj-lt"/>
              <a:buAutoNum type="alphaLcParenR"/>
            </a:pPr>
            <a:r>
              <a:rPr lang="de-DE" sz="500" dirty="0"/>
              <a:t>Bei Mietverträgen auf unbestimmte Zeit ohne Mindestmietdauer beträgt die Kündigungsfrist</a:t>
            </a:r>
          </a:p>
          <a:p>
            <a:pPr marL="266700" lvl="1" indent="-88900" algn="just">
              <a:buFont typeface="Symbol" panose="05050102010706020507" pitchFamily="18" charset="2"/>
              <a:buChar char="-"/>
            </a:pPr>
            <a:r>
              <a:rPr lang="de-DE" sz="500" dirty="0"/>
              <a:t>einen Tag, wenn der Mietpreis pro Tag </a:t>
            </a:r>
          </a:p>
          <a:p>
            <a:pPr marL="266700" lvl="1" indent="-88900" algn="just">
              <a:buFont typeface="Symbol" panose="05050102010706020507" pitchFamily="18" charset="2"/>
              <a:buChar char="-"/>
            </a:pPr>
            <a:r>
              <a:rPr lang="de-DE" sz="500" dirty="0"/>
              <a:t>zwei tage, wenn der Mietpreis pro Woche</a:t>
            </a:r>
          </a:p>
          <a:p>
            <a:pPr marL="266700" lvl="1" indent="-88900" algn="just">
              <a:buFont typeface="Symbol" panose="05050102010706020507" pitchFamily="18" charset="2"/>
              <a:buChar char="-"/>
            </a:pPr>
            <a:r>
              <a:rPr lang="de-DE" sz="500" dirty="0"/>
              <a:t>eine Woche, wenn der Mietpreis pro Monat vereinbart ist. </a:t>
            </a:r>
          </a:p>
          <a:p>
            <a:pPr marL="88900" indent="-88900" algn="just">
              <a:buFont typeface="+mj-lt"/>
              <a:buAutoNum type="arabicPeriod"/>
            </a:pPr>
            <a:r>
              <a:rPr lang="de-DE" sz="500" dirty="0"/>
              <a:t>Der Vermieter ist berechtigt, den Mietvertrag nach Ankündigung ohne Einhaltung einer Frist zu beendigen:</a:t>
            </a:r>
          </a:p>
          <a:p>
            <a:pPr marL="177800" indent="-88900" algn="just">
              <a:buFont typeface="+mj-lt"/>
              <a:buAutoNum type="alphaLcParenR"/>
            </a:pPr>
            <a:r>
              <a:rPr lang="de-DE" sz="500" dirty="0"/>
              <a:t>Im Fall von Mietpreis und Zahlung, Abtretung zur Sicherung der Mietschuld Nr. 4</a:t>
            </a:r>
          </a:p>
          <a:p>
            <a:pPr marL="177800" indent="-88900" algn="just">
              <a:buFont typeface="+mj-lt"/>
              <a:buAutoNum type="alphaLcParenR"/>
            </a:pPr>
            <a:r>
              <a:rPr lang="de-DE" sz="500" dirty="0"/>
              <a:t>Wenn nach Vertragsabschluss dem Vermieter erkennbar wird, dass der Anspruch auf Mietzahlung durch mangelnde Leistungsfähigkeit des Mieters gefährdet wird,</a:t>
            </a:r>
          </a:p>
          <a:p>
            <a:pPr marL="177800" indent="-88900" algn="just">
              <a:buFont typeface="+mj-lt"/>
              <a:buAutoNum type="alphaLcParenR"/>
            </a:pPr>
            <a:r>
              <a:rPr lang="de-DE" sz="500" dirty="0"/>
              <a:t>Wenn der Mieter ohne Einwilligung des Vermieters den Mietgegenstand oder einen Teil desselben nicht bestimmungsgemäß verwendet oder an einen anderen Ort verbringt,</a:t>
            </a:r>
          </a:p>
          <a:p>
            <a:pPr marL="177800" indent="-88900" algn="just">
              <a:buFont typeface="+mj-lt"/>
              <a:buAutoNum type="alphaLcParenR"/>
            </a:pPr>
            <a:r>
              <a:rPr lang="de-DE" sz="500" dirty="0"/>
              <a:t>In Fällen von Verstößen gegen Unterhaltspflicht des Mieters </a:t>
            </a:r>
          </a:p>
          <a:p>
            <a:pPr marL="88900" indent="-88900" algn="just">
              <a:buFont typeface="+mj-lt"/>
              <a:buAutoNum type="arabicPeriod" startAt="3"/>
            </a:pPr>
            <a:r>
              <a:rPr lang="de-DE" sz="500" dirty="0"/>
              <a:t>Macht der Vermieter von dem ihm nach Nr. 2 zustehenden Kündigungsrecht Gebrauch, findet Mietpreis und Zahlung, Abtretung zur Sicherung des Mietschuld sowie dir Verletzung der Unterhaltspflicht entsprechende Anwendung.</a:t>
            </a:r>
          </a:p>
          <a:p>
            <a:pPr marL="88900" indent="-88900" algn="just">
              <a:buFont typeface="+mj-lt"/>
              <a:buAutoNum type="arabicPeriod" startAt="4"/>
            </a:pPr>
            <a:r>
              <a:rPr lang="de-DE" sz="500" dirty="0"/>
              <a:t>Der Mieter kann den Mietvertrag nach Ankündigung ohne Einhaltung einer Frist kündigen, wenn die Benutzung des Mietgegenstandes aus vom Vermieter zu vertretenden Gründen längerfristig nicht möglich ist.</a:t>
            </a:r>
          </a:p>
          <a:p>
            <a:endParaRPr lang="de-DE" sz="500" dirty="0"/>
          </a:p>
          <a:p>
            <a:r>
              <a:rPr lang="de-DE" sz="700" b="1" dirty="0"/>
              <a:t>Verlust des Mietgegenstandes</a:t>
            </a:r>
          </a:p>
          <a:p>
            <a:pPr algn="just"/>
            <a:r>
              <a:rPr lang="de-DE" sz="500" dirty="0"/>
              <a:t>Sollte es dem Mieter schuldhaft oder aus technisch zwingenden Gründen unmöglich sein, die ihm nach Beendigung der Mietzeit und Rücklieferung des Mietgegenstandes Nr. 3 obliegende Verpflichtung zur Rückgabe des Mietgegenstandes </a:t>
            </a:r>
          </a:p>
          <a:p>
            <a:pPr algn="just"/>
            <a:r>
              <a:rPr lang="de-DE" sz="500" dirty="0"/>
              <a:t>einzuhalten, so ist er zum Schadenersatz verpflichtet.</a:t>
            </a:r>
          </a:p>
          <a:p>
            <a:endParaRPr lang="de-DE" sz="500" dirty="0"/>
          </a:p>
          <a:p>
            <a:r>
              <a:rPr lang="de-DE" sz="700" b="1" dirty="0"/>
              <a:t>Sonstige Bestimmungen</a:t>
            </a:r>
          </a:p>
          <a:p>
            <a:pPr marL="88900" indent="-88900" algn="just">
              <a:buFont typeface="+mj-lt"/>
              <a:buAutoNum type="arabicPeriod"/>
            </a:pPr>
            <a:r>
              <a:rPr lang="de-DE" sz="500" dirty="0"/>
              <a:t>Abweichende Vereinbarungen oder Ergänzungen des Vertrages sollen schriftlich erfolgen.</a:t>
            </a:r>
          </a:p>
          <a:p>
            <a:pPr marL="88900" indent="-88900" algn="just">
              <a:buFont typeface="+mj-lt"/>
              <a:buAutoNum type="arabicPeriod"/>
            </a:pPr>
            <a:r>
              <a:rPr lang="de-DE" sz="500" dirty="0"/>
              <a:t>Sollte irgendeine Bestimmung dieses Vertrages unwirksam sein, so werden davon die übrigen Bestimmungen des Vertrages unwirksam sein, so werden davon die übrigen Bestimmungen des Vertrages nicht berührt. </a:t>
            </a:r>
          </a:p>
          <a:p>
            <a:pPr marL="88900" indent="-88900" algn="just">
              <a:buFont typeface="+mj-lt"/>
              <a:buAutoNum type="arabicPeriod"/>
            </a:pPr>
            <a:r>
              <a:rPr lang="de-DE" sz="500" dirty="0"/>
              <a:t>Erfüllungsort und ausschließlicher Gerichtsstand – auch für Klagen im Urkunden und Wechselprozess – ist, wenn der Mieter Kaufmann, eine juristische Person desöffentlichen Rechts oder ein öffentlich-rechtliches Sondervermögen ist, für beide Teile und für sämtliche Ansprüche der Hauptsitz des Vermieters oder – nach seiner Wahl – der Sitz seiner Zweigniederlassung, die den Vertrag abgeschlossen hat. Der Vermieter kann auch am allgemeinen Gerichtsstand des Mieters klagen.</a:t>
            </a:r>
          </a:p>
          <a:p>
            <a:endParaRPr lang="de-DE" sz="500" dirty="0"/>
          </a:p>
          <a:p>
            <a:r>
              <a:rPr lang="de-DE" sz="500" dirty="0"/>
              <a:t>Wartenberg-Rohrbach den 27.03.2017 </a:t>
            </a:r>
          </a:p>
          <a:p>
            <a:endParaRPr lang="de-DE" sz="500" dirty="0"/>
          </a:p>
          <a:p>
            <a:endParaRPr lang="de-DE" sz="500" dirty="0"/>
          </a:p>
          <a:p>
            <a:pPr marL="171450" indent="-171450">
              <a:buFontTx/>
              <a:buChar char="-"/>
            </a:pPr>
            <a:endParaRPr lang="de-DE" sz="500" dirty="0"/>
          </a:p>
          <a:p>
            <a:pPr marL="171450" indent="-171450">
              <a:buFontTx/>
              <a:buChar char="-"/>
            </a:pPr>
            <a:endParaRPr lang="de-DE" sz="500" dirty="0"/>
          </a:p>
        </p:txBody>
      </p:sp>
      <p:sp>
        <p:nvSpPr>
          <p:cNvPr id="14" name="Textfeld 13"/>
          <p:cNvSpPr txBox="1"/>
          <p:nvPr/>
        </p:nvSpPr>
        <p:spPr>
          <a:xfrm>
            <a:off x="6213475" y="9561596"/>
            <a:ext cx="644525" cy="261610"/>
          </a:xfrm>
          <a:prstGeom prst="rect">
            <a:avLst/>
          </a:prstGeom>
          <a:noFill/>
        </p:spPr>
        <p:txBody>
          <a:bodyPr wrap="square" rtlCol="0">
            <a:spAutoFit/>
          </a:bodyPr>
          <a:lstStyle/>
          <a:p>
            <a:r>
              <a:rPr lang="de-DE" sz="1100" dirty="0">
                <a:solidFill>
                  <a:schemeClr val="bg1"/>
                </a:solidFill>
              </a:rPr>
              <a:t>Seite 16</a:t>
            </a:r>
          </a:p>
        </p:txBody>
      </p:sp>
      <p:pic>
        <p:nvPicPr>
          <p:cNvPr id="4" name="Grafik 3">
            <a:extLst>
              <a:ext uri="{FF2B5EF4-FFF2-40B4-BE49-F238E27FC236}">
                <a16:creationId xmlns:a16="http://schemas.microsoft.com/office/drawing/2014/main" id="{8F1A3BDB-891E-4CB7-6C3E-7F5607ABE902}"/>
              </a:ext>
            </a:extLst>
          </p:cNvPr>
          <p:cNvPicPr>
            <a:picLocks noChangeAspect="1"/>
          </p:cNvPicPr>
          <p:nvPr/>
        </p:nvPicPr>
        <p:blipFill>
          <a:blip r:embed="rId3"/>
          <a:stretch>
            <a:fillRect/>
          </a:stretch>
        </p:blipFill>
        <p:spPr>
          <a:xfrm>
            <a:off x="0" y="1044060"/>
            <a:ext cx="6858000" cy="438133"/>
          </a:xfrm>
          <a:prstGeom prst="rect">
            <a:avLst/>
          </a:prstGeom>
        </p:spPr>
      </p:pic>
      <p:sp>
        <p:nvSpPr>
          <p:cNvPr id="11" name="Textfeld 10"/>
          <p:cNvSpPr txBox="1"/>
          <p:nvPr/>
        </p:nvSpPr>
        <p:spPr>
          <a:xfrm>
            <a:off x="1519863" y="1061391"/>
            <a:ext cx="4011911" cy="369332"/>
          </a:xfrm>
          <a:prstGeom prst="rect">
            <a:avLst/>
          </a:prstGeom>
          <a:noFill/>
        </p:spPr>
        <p:txBody>
          <a:bodyPr wrap="square" rtlCol="0">
            <a:spAutoFit/>
          </a:bodyPr>
          <a:lstStyle/>
          <a:p>
            <a:pPr algn="ctr"/>
            <a:r>
              <a:rPr lang="de-DE" b="1" dirty="0">
                <a:solidFill>
                  <a:schemeClr val="bg1"/>
                </a:solidFill>
                <a:latin typeface="Arial" panose="020B0604020202020204" pitchFamily="34" charset="0"/>
                <a:cs typeface="Arial" panose="020B0604020202020204" pitchFamily="34" charset="0"/>
              </a:rPr>
              <a:t>Allgemeine Mietbedingungen</a:t>
            </a:r>
          </a:p>
        </p:txBody>
      </p:sp>
      <p:pic>
        <p:nvPicPr>
          <p:cNvPr id="5" name="Grafik 4">
            <a:extLst>
              <a:ext uri="{FF2B5EF4-FFF2-40B4-BE49-F238E27FC236}">
                <a16:creationId xmlns:a16="http://schemas.microsoft.com/office/drawing/2014/main" id="{007F01EE-A2D4-E2DC-CDA7-A7D46943534A}"/>
              </a:ext>
            </a:extLst>
          </p:cNvPr>
          <p:cNvPicPr>
            <a:picLocks noChangeAspect="1"/>
          </p:cNvPicPr>
          <p:nvPr/>
        </p:nvPicPr>
        <p:blipFill>
          <a:blip r:embed="rId4"/>
          <a:stretch>
            <a:fillRect/>
          </a:stretch>
        </p:blipFill>
        <p:spPr>
          <a:xfrm>
            <a:off x="1678193" y="0"/>
            <a:ext cx="3781030" cy="947215"/>
          </a:xfrm>
          <a:prstGeom prst="rect">
            <a:avLst/>
          </a:prstGeom>
        </p:spPr>
      </p:pic>
    </p:spTree>
    <p:extLst>
      <p:ext uri="{BB962C8B-B14F-4D97-AF65-F5344CB8AC3E}">
        <p14:creationId xmlns:p14="http://schemas.microsoft.com/office/powerpoint/2010/main" val="3014748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7E4FDF5-B78E-67E5-F2A8-501092BBA926}"/>
              </a:ext>
            </a:extLst>
          </p:cNvPr>
          <p:cNvPicPr>
            <a:picLocks noChangeAspect="1"/>
          </p:cNvPicPr>
          <p:nvPr/>
        </p:nvPicPr>
        <p:blipFill>
          <a:blip r:embed="rId2"/>
          <a:stretch>
            <a:fillRect/>
          </a:stretch>
        </p:blipFill>
        <p:spPr>
          <a:xfrm>
            <a:off x="3907118" y="7539648"/>
            <a:ext cx="2381250" cy="1990725"/>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410" y="2973762"/>
            <a:ext cx="4941886" cy="2915197"/>
          </a:xfrm>
          <a:prstGeom prst="rect">
            <a:avLst/>
          </a:prstGeom>
          <a:ln>
            <a:solidFill>
              <a:schemeClr val="tx1"/>
            </a:solidFill>
          </a:ln>
        </p:spPr>
      </p:pic>
      <p:sp>
        <p:nvSpPr>
          <p:cNvPr id="6" name="Textfeld 5"/>
          <p:cNvSpPr txBox="1"/>
          <p:nvPr/>
        </p:nvSpPr>
        <p:spPr>
          <a:xfrm>
            <a:off x="-17570" y="1392483"/>
            <a:ext cx="6663847" cy="2000548"/>
          </a:xfrm>
          <a:prstGeom prst="rect">
            <a:avLst/>
          </a:prstGeom>
          <a:noFill/>
        </p:spPr>
        <p:txBody>
          <a:bodyPr wrap="square" rtlCol="0">
            <a:spAutoFit/>
          </a:bodyPr>
          <a:lstStyle/>
          <a:p>
            <a:pPr algn="ctr"/>
            <a:r>
              <a:rPr lang="de-DE" sz="2400" b="1" dirty="0"/>
              <a:t>Entdecken Sie die vielen Vorteile des Mietens.</a:t>
            </a:r>
          </a:p>
          <a:p>
            <a:pPr algn="ctr"/>
            <a:endParaRPr lang="de-DE" sz="2400" b="1" dirty="0"/>
          </a:p>
          <a:p>
            <a:pPr algn="ctr"/>
            <a:r>
              <a:rPr lang="de-DE" sz="2400" b="1" dirty="0"/>
              <a:t>Unser Neuer Mietkatalog </a:t>
            </a:r>
            <a:r>
              <a:rPr lang="de-DE" sz="2400" b="1" dirty="0">
                <a:solidFill>
                  <a:srgbClr val="00B050"/>
                </a:solidFill>
              </a:rPr>
              <a:t>2026</a:t>
            </a:r>
            <a:r>
              <a:rPr lang="de-DE" sz="2400" b="1" dirty="0">
                <a:solidFill>
                  <a:srgbClr val="00FF00"/>
                </a:solidFill>
              </a:rPr>
              <a:t> </a:t>
            </a:r>
            <a:r>
              <a:rPr lang="de-DE" sz="2400" b="1" dirty="0"/>
              <a:t>ist jetzt für Sie da.</a:t>
            </a:r>
          </a:p>
          <a:p>
            <a:pPr algn="ctr"/>
            <a:r>
              <a:rPr lang="de-DE" sz="2400" b="1" dirty="0"/>
              <a:t>Mit mehr Auswahl an Maschinen &amp; Zubehör</a:t>
            </a:r>
          </a:p>
          <a:p>
            <a:pPr algn="ctr"/>
            <a:endParaRPr lang="de-DE" sz="2800" b="1" dirty="0"/>
          </a:p>
        </p:txBody>
      </p:sp>
      <p:sp>
        <p:nvSpPr>
          <p:cNvPr id="9" name="Textfeld 8"/>
          <p:cNvSpPr txBox="1"/>
          <p:nvPr/>
        </p:nvSpPr>
        <p:spPr>
          <a:xfrm>
            <a:off x="1162135" y="5946003"/>
            <a:ext cx="4517519" cy="1631216"/>
          </a:xfrm>
          <a:prstGeom prst="rect">
            <a:avLst/>
          </a:prstGeom>
          <a:noFill/>
        </p:spPr>
        <p:txBody>
          <a:bodyPr wrap="none" rtlCol="0">
            <a:spAutoFit/>
          </a:bodyPr>
          <a:lstStyle/>
          <a:p>
            <a:pPr algn="ctr"/>
            <a:r>
              <a:rPr lang="de-DE" sz="2500" b="1" u="sng" dirty="0">
                <a:latin typeface="Arial" panose="020B0604020202020204" pitchFamily="34" charset="0"/>
                <a:cs typeface="Arial" panose="020B0604020202020204" pitchFamily="34" charset="0"/>
              </a:rPr>
              <a:t>Unsere Öffnungszeiten:</a:t>
            </a:r>
          </a:p>
          <a:p>
            <a:pPr algn="ctr"/>
            <a:endParaRPr lang="de-DE" sz="2500" b="1" dirty="0">
              <a:latin typeface="Arial" panose="020B0604020202020204" pitchFamily="34" charset="0"/>
              <a:cs typeface="Arial" panose="020B0604020202020204" pitchFamily="34" charset="0"/>
            </a:endParaRPr>
          </a:p>
          <a:p>
            <a:pPr algn="ctr"/>
            <a:r>
              <a:rPr lang="de-DE" sz="2500" b="1" dirty="0">
                <a:latin typeface="Arial" panose="020B0604020202020204" pitchFamily="34" charset="0"/>
                <a:cs typeface="Arial" panose="020B0604020202020204" pitchFamily="34" charset="0"/>
              </a:rPr>
              <a:t>Mo. – Fr. von </a:t>
            </a:r>
            <a:r>
              <a:rPr lang="de-DE" sz="2500" b="1" dirty="0">
                <a:solidFill>
                  <a:srgbClr val="00B050"/>
                </a:solidFill>
                <a:latin typeface="Arial" panose="020B0604020202020204" pitchFamily="34" charset="0"/>
                <a:cs typeface="Arial" panose="020B0604020202020204" pitchFamily="34" charset="0"/>
              </a:rPr>
              <a:t>07:30</a:t>
            </a:r>
            <a:r>
              <a:rPr lang="de-DE" sz="2500" b="1" dirty="0">
                <a:latin typeface="Arial" panose="020B0604020202020204" pitchFamily="34" charset="0"/>
                <a:cs typeface="Arial" panose="020B0604020202020204" pitchFamily="34" charset="0"/>
              </a:rPr>
              <a:t> bis </a:t>
            </a:r>
            <a:r>
              <a:rPr lang="de-DE" sz="2500" b="1" dirty="0">
                <a:solidFill>
                  <a:srgbClr val="FF0000"/>
                </a:solidFill>
                <a:latin typeface="Arial" panose="020B0604020202020204" pitchFamily="34" charset="0"/>
                <a:cs typeface="Arial" panose="020B0604020202020204" pitchFamily="34" charset="0"/>
              </a:rPr>
              <a:t>17:00</a:t>
            </a:r>
          </a:p>
          <a:p>
            <a:pPr algn="ctr"/>
            <a:r>
              <a:rPr lang="de-DE" sz="2500" b="1" dirty="0">
                <a:latin typeface="Arial" panose="020B0604020202020204" pitchFamily="34" charset="0"/>
                <a:cs typeface="Arial" panose="020B0604020202020204" pitchFamily="34" charset="0"/>
              </a:rPr>
              <a:t>         Sa. von </a:t>
            </a:r>
            <a:r>
              <a:rPr lang="de-DE" sz="2500" b="1" dirty="0">
                <a:solidFill>
                  <a:srgbClr val="00B050"/>
                </a:solidFill>
                <a:latin typeface="Arial" panose="020B0604020202020204" pitchFamily="34" charset="0"/>
                <a:cs typeface="Arial" panose="020B0604020202020204" pitchFamily="34" charset="0"/>
              </a:rPr>
              <a:t>07:30</a:t>
            </a:r>
            <a:r>
              <a:rPr lang="de-DE" sz="2500" b="1" dirty="0">
                <a:latin typeface="Arial" panose="020B0604020202020204" pitchFamily="34" charset="0"/>
                <a:cs typeface="Arial" panose="020B0604020202020204" pitchFamily="34" charset="0"/>
              </a:rPr>
              <a:t> bis </a:t>
            </a:r>
            <a:r>
              <a:rPr lang="de-DE" sz="2500" b="1" dirty="0">
                <a:solidFill>
                  <a:srgbClr val="FF0000"/>
                </a:solidFill>
                <a:latin typeface="Arial" panose="020B0604020202020204" pitchFamily="34" charset="0"/>
                <a:cs typeface="Arial" panose="020B0604020202020204" pitchFamily="34" charset="0"/>
              </a:rPr>
              <a:t>12:30</a:t>
            </a:r>
          </a:p>
        </p:txBody>
      </p:sp>
      <p:sp>
        <p:nvSpPr>
          <p:cNvPr id="12" name="Rechteck 11"/>
          <p:cNvSpPr/>
          <p:nvPr/>
        </p:nvSpPr>
        <p:spPr>
          <a:xfrm>
            <a:off x="0" y="9475971"/>
            <a:ext cx="6853052" cy="42050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12"/>
          <p:cNvSpPr/>
          <p:nvPr/>
        </p:nvSpPr>
        <p:spPr>
          <a:xfrm rot="5400000">
            <a:off x="1883778" y="4552248"/>
            <a:ext cx="9525000" cy="420504"/>
          </a:xfrm>
          <a:prstGeom prst="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bg1"/>
              </a:solidFill>
            </a:endParaRPr>
          </a:p>
        </p:txBody>
      </p:sp>
      <p:sp>
        <p:nvSpPr>
          <p:cNvPr id="14" name="Rechteck 13"/>
          <p:cNvSpPr/>
          <p:nvPr/>
        </p:nvSpPr>
        <p:spPr>
          <a:xfrm rot="16200000">
            <a:off x="4060409" y="4461336"/>
            <a:ext cx="5171737" cy="553998"/>
          </a:xfrm>
          <a:prstGeom prst="rect">
            <a:avLst/>
          </a:prstGeom>
        </p:spPr>
        <p:txBody>
          <a:bodyPr wrap="none">
            <a:spAutoFit/>
          </a:bodyPr>
          <a:lstStyle/>
          <a:p>
            <a:r>
              <a:rPr lang="de-DE" sz="3000" b="1" dirty="0">
                <a:solidFill>
                  <a:schemeClr val="bg1"/>
                </a:solidFill>
                <a:latin typeface="Arial" panose="020B0604020202020204" pitchFamily="34" charset="0"/>
                <a:cs typeface="Arial" panose="020B0604020202020204" pitchFamily="34" charset="0"/>
              </a:rPr>
              <a:t>www.schaefer-baustoffe.de</a:t>
            </a:r>
          </a:p>
        </p:txBody>
      </p:sp>
      <p:sp>
        <p:nvSpPr>
          <p:cNvPr id="16" name="Rechteck 15"/>
          <p:cNvSpPr/>
          <p:nvPr/>
        </p:nvSpPr>
        <p:spPr>
          <a:xfrm>
            <a:off x="6436025" y="9475971"/>
            <a:ext cx="420505" cy="42050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Textfeld 16"/>
          <p:cNvSpPr txBox="1"/>
          <p:nvPr/>
        </p:nvSpPr>
        <p:spPr>
          <a:xfrm>
            <a:off x="500506" y="9492032"/>
            <a:ext cx="5555484" cy="400110"/>
          </a:xfrm>
          <a:prstGeom prst="rect">
            <a:avLst/>
          </a:prstGeom>
          <a:noFill/>
        </p:spPr>
        <p:txBody>
          <a:bodyPr wrap="square" rtlCol="0">
            <a:spAutoFit/>
          </a:bodyPr>
          <a:lstStyle/>
          <a:p>
            <a:pPr algn="ctr"/>
            <a:r>
              <a:rPr lang="de-DE" sz="2000" b="1" dirty="0">
                <a:solidFill>
                  <a:schemeClr val="bg1"/>
                </a:solidFill>
                <a:latin typeface="Arial" panose="020B0604020202020204" pitchFamily="34" charset="0"/>
                <a:cs typeface="Arial" panose="020B0604020202020204" pitchFamily="34" charset="0"/>
              </a:rPr>
              <a:t>E-Mail: info@schaefer-baustoffe.de</a:t>
            </a:r>
          </a:p>
        </p:txBody>
      </p:sp>
      <p:pic>
        <p:nvPicPr>
          <p:cNvPr id="3" name="Grafik 2">
            <a:extLst>
              <a:ext uri="{FF2B5EF4-FFF2-40B4-BE49-F238E27FC236}">
                <a16:creationId xmlns:a16="http://schemas.microsoft.com/office/drawing/2014/main" id="{7288CC73-A078-6DF2-CF3A-A3318C165E36}"/>
              </a:ext>
            </a:extLst>
          </p:cNvPr>
          <p:cNvPicPr>
            <a:picLocks noChangeAspect="1"/>
          </p:cNvPicPr>
          <p:nvPr/>
        </p:nvPicPr>
        <p:blipFill>
          <a:blip r:embed="rId4"/>
          <a:stretch>
            <a:fillRect/>
          </a:stretch>
        </p:blipFill>
        <p:spPr>
          <a:xfrm>
            <a:off x="843410" y="7494923"/>
            <a:ext cx="2679861" cy="1763893"/>
          </a:xfrm>
          <a:prstGeom prst="rect">
            <a:avLst/>
          </a:prstGeom>
        </p:spPr>
      </p:pic>
      <p:pic>
        <p:nvPicPr>
          <p:cNvPr id="2" name="Grafik 1">
            <a:extLst>
              <a:ext uri="{FF2B5EF4-FFF2-40B4-BE49-F238E27FC236}">
                <a16:creationId xmlns:a16="http://schemas.microsoft.com/office/drawing/2014/main" id="{923ED3C1-DA60-4C78-468B-2F5DABBF7CF0}"/>
              </a:ext>
            </a:extLst>
          </p:cNvPr>
          <p:cNvPicPr>
            <a:picLocks noChangeAspect="1"/>
          </p:cNvPicPr>
          <p:nvPr/>
        </p:nvPicPr>
        <p:blipFill>
          <a:blip r:embed="rId5"/>
          <a:stretch>
            <a:fillRect/>
          </a:stretch>
        </p:blipFill>
        <p:spPr>
          <a:xfrm>
            <a:off x="333770" y="0"/>
            <a:ext cx="5889246" cy="1475360"/>
          </a:xfrm>
          <a:prstGeom prst="rect">
            <a:avLst/>
          </a:prstGeom>
        </p:spPr>
      </p:pic>
      <p:pic>
        <p:nvPicPr>
          <p:cNvPr id="5" name="Grafik 4">
            <a:extLst>
              <a:ext uri="{FF2B5EF4-FFF2-40B4-BE49-F238E27FC236}">
                <a16:creationId xmlns:a16="http://schemas.microsoft.com/office/drawing/2014/main" id="{6D9554D3-4A33-956B-2616-EEFB05848678}"/>
              </a:ext>
            </a:extLst>
          </p:cNvPr>
          <p:cNvPicPr>
            <a:picLocks noChangeAspect="1"/>
          </p:cNvPicPr>
          <p:nvPr/>
        </p:nvPicPr>
        <p:blipFill>
          <a:blip r:embed="rId6"/>
          <a:stretch>
            <a:fillRect/>
          </a:stretch>
        </p:blipFill>
        <p:spPr>
          <a:xfrm>
            <a:off x="6425146" y="9467050"/>
            <a:ext cx="432854" cy="438950"/>
          </a:xfrm>
          <a:prstGeom prst="rect">
            <a:avLst/>
          </a:prstGeom>
        </p:spPr>
      </p:pic>
      <p:pic>
        <p:nvPicPr>
          <p:cNvPr id="11" name="Grafik 10">
            <a:extLst>
              <a:ext uri="{FF2B5EF4-FFF2-40B4-BE49-F238E27FC236}">
                <a16:creationId xmlns:a16="http://schemas.microsoft.com/office/drawing/2014/main" id="{A513140E-606B-956F-06ED-4552BF675750}"/>
              </a:ext>
            </a:extLst>
          </p:cNvPr>
          <p:cNvPicPr>
            <a:picLocks noChangeAspect="1"/>
          </p:cNvPicPr>
          <p:nvPr/>
        </p:nvPicPr>
        <p:blipFill>
          <a:blip r:embed="rId7"/>
          <a:stretch>
            <a:fillRect/>
          </a:stretch>
        </p:blipFill>
        <p:spPr>
          <a:xfrm>
            <a:off x="4949454" y="8233876"/>
            <a:ext cx="562252" cy="565879"/>
          </a:xfrm>
          <a:prstGeom prst="rect">
            <a:avLst/>
          </a:prstGeom>
        </p:spPr>
      </p:pic>
      <p:sp>
        <p:nvSpPr>
          <p:cNvPr id="10" name="Rechteck 9">
            <a:extLst>
              <a:ext uri="{FF2B5EF4-FFF2-40B4-BE49-F238E27FC236}">
                <a16:creationId xmlns:a16="http://schemas.microsoft.com/office/drawing/2014/main" id="{3204CB11-6EB6-C644-101F-1BA55930405B}"/>
              </a:ext>
            </a:extLst>
          </p:cNvPr>
          <p:cNvSpPr/>
          <p:nvPr/>
        </p:nvSpPr>
        <p:spPr>
          <a:xfrm>
            <a:off x="3557016" y="3703320"/>
            <a:ext cx="484632" cy="3200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2B54D61-2F30-1BDF-C3D3-8435333324A1}"/>
              </a:ext>
            </a:extLst>
          </p:cNvPr>
          <p:cNvPicPr>
            <a:picLocks noChangeAspect="1"/>
          </p:cNvPicPr>
          <p:nvPr/>
        </p:nvPicPr>
        <p:blipFill>
          <a:blip r:embed="rId8"/>
          <a:stretch>
            <a:fillRect/>
          </a:stretch>
        </p:blipFill>
        <p:spPr>
          <a:xfrm>
            <a:off x="3636001" y="3718535"/>
            <a:ext cx="305063" cy="308379"/>
          </a:xfrm>
          <a:prstGeom prst="rect">
            <a:avLst/>
          </a:prstGeom>
        </p:spPr>
      </p:pic>
    </p:spTree>
    <p:extLst>
      <p:ext uri="{BB962C8B-B14F-4D97-AF65-F5344CB8AC3E}">
        <p14:creationId xmlns:p14="http://schemas.microsoft.com/office/powerpoint/2010/main" val="25635567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4976</Words>
  <Application>Microsoft Office PowerPoint</Application>
  <PresentationFormat>A4-Papier (210 x 297 mm)</PresentationFormat>
  <Paragraphs>1100</Paragraphs>
  <Slides>18</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18</vt:i4>
      </vt:variant>
    </vt:vector>
  </HeadingPairs>
  <TitlesOfParts>
    <vt:vector size="25" baseType="lpstr">
      <vt:lpstr>Arial</vt:lpstr>
      <vt:lpstr>Arial Black</vt:lpstr>
      <vt:lpstr>Calibri</vt:lpstr>
      <vt:lpstr>Calibri Light</vt:lpstr>
      <vt:lpstr>Symbol</vt:lpstr>
      <vt:lpstr>Titillium Web</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Uli Schäfer;Olaf Kiefer</dc:creator>
  <dc:description>Die Aktualisierung und Umarbeitung waren Teil des Praktikums von Olaf Kiefer bei Schäfer baustoffe</dc:description>
  <cp:lastModifiedBy>Rechnungen | Schäfer Baustoffe</cp:lastModifiedBy>
  <cp:revision>197</cp:revision>
  <cp:lastPrinted>2025-02-28T10:25:11Z</cp:lastPrinted>
  <dcterms:created xsi:type="dcterms:W3CDTF">2019-06-24T12:35:02Z</dcterms:created>
  <dcterms:modified xsi:type="dcterms:W3CDTF">2026-10-28T11:04:11Z</dcterms:modified>
</cp:coreProperties>
</file>